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7" r:id="rId3"/>
    <p:sldId id="257" r:id="rId4"/>
    <p:sldId id="277" r:id="rId5"/>
    <p:sldId id="258" r:id="rId6"/>
    <p:sldId id="268" r:id="rId7"/>
    <p:sldId id="278" r:id="rId8"/>
    <p:sldId id="269" r:id="rId9"/>
    <p:sldId id="301" r:id="rId10"/>
    <p:sldId id="302" r:id="rId11"/>
    <p:sldId id="303" r:id="rId12"/>
    <p:sldId id="281" r:id="rId13"/>
    <p:sldId id="291" r:id="rId14"/>
    <p:sldId id="292" r:id="rId15"/>
    <p:sldId id="284" r:id="rId16"/>
    <p:sldId id="289" r:id="rId17"/>
    <p:sldId id="272" r:id="rId18"/>
    <p:sldId id="279" r:id="rId19"/>
    <p:sldId id="260" r:id="rId20"/>
    <p:sldId id="273" r:id="rId21"/>
    <p:sldId id="274" r:id="rId22"/>
    <p:sldId id="280" r:id="rId23"/>
    <p:sldId id="261" r:id="rId24"/>
    <p:sldId id="275" r:id="rId25"/>
    <p:sldId id="276" r:id="rId26"/>
    <p:sldId id="290" r:id="rId27"/>
    <p:sldId id="265" r:id="rId28"/>
    <p:sldId id="266" r:id="rId29"/>
    <p:sldId id="262" r:id="rId30"/>
    <p:sldId id="263" r:id="rId31"/>
    <p:sldId id="264" r:id="rId32"/>
    <p:sldId id="293" r:id="rId33"/>
    <p:sldId id="294" r:id="rId34"/>
    <p:sldId id="295" r:id="rId35"/>
    <p:sldId id="296" r:id="rId36"/>
    <p:sldId id="297" r:id="rId37"/>
    <p:sldId id="298" r:id="rId38"/>
    <p:sldId id="299" r:id="rId39"/>
    <p:sldId id="300"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6" d="100"/>
          <a:sy n="46" d="100"/>
        </p:scale>
        <p:origin x="-12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A4D80-0D4F-4AED-9609-5B262A8CB90C}" type="doc">
      <dgm:prSet loTypeId="urn:microsoft.com/office/officeart/2005/8/layout/bProcess3" loCatId="process" qsTypeId="urn:microsoft.com/office/officeart/2005/8/quickstyle/simple5" qsCatId="simple" csTypeId="urn:microsoft.com/office/officeart/2005/8/colors/accent2_2" csCatId="accent2" phldr="1"/>
      <dgm:spPr/>
      <dgm:t>
        <a:bodyPr/>
        <a:lstStyle/>
        <a:p>
          <a:endParaRPr lang="es-ES"/>
        </a:p>
      </dgm:t>
    </dgm:pt>
    <dgm:pt modelId="{844C280B-9435-44AA-AE09-6DD1D5891487}">
      <dgm:prSet phldrT="[Texto]"/>
      <dgm:spPr/>
      <dgm:t>
        <a:bodyPr/>
        <a:lstStyle/>
        <a:p>
          <a:r>
            <a:rPr lang="es-MX" dirty="0" smtClean="0">
              <a:solidFill>
                <a:schemeClr val="tx1"/>
              </a:solidFill>
              <a:latin typeface="Papyrus" pitchFamily="66" charset="0"/>
            </a:rPr>
            <a:t>SE DERRITE LA PANELA</a:t>
          </a:r>
          <a:endParaRPr lang="es-ES" dirty="0">
            <a:solidFill>
              <a:schemeClr val="tx1"/>
            </a:solidFill>
            <a:latin typeface="Papyrus" pitchFamily="66" charset="0"/>
          </a:endParaRPr>
        </a:p>
      </dgm:t>
    </dgm:pt>
    <dgm:pt modelId="{95035E2B-0D39-443E-8DB3-42F47B48ADF2}" type="parTrans" cxnId="{EEE9BBD9-B03C-4DFC-8762-D60708CBC537}">
      <dgm:prSet/>
      <dgm:spPr/>
      <dgm:t>
        <a:bodyPr/>
        <a:lstStyle/>
        <a:p>
          <a:endParaRPr lang="es-ES"/>
        </a:p>
      </dgm:t>
    </dgm:pt>
    <dgm:pt modelId="{453FC0AB-3056-4D85-A15E-FA22A10C5F56}" type="sibTrans" cxnId="{EEE9BBD9-B03C-4DFC-8762-D60708CBC537}">
      <dgm:prSet/>
      <dgm:spPr/>
      <dgm:t>
        <a:bodyPr/>
        <a:lstStyle/>
        <a:p>
          <a:endParaRPr lang="es-ES"/>
        </a:p>
      </dgm:t>
    </dgm:pt>
    <dgm:pt modelId="{5702C11C-5EEF-4C5B-8DB9-A0B0034A9FB6}">
      <dgm:prSet phldrT="[Texto]"/>
      <dgm:spPr/>
      <dgm:t>
        <a:bodyPr/>
        <a:lstStyle/>
        <a:p>
          <a:r>
            <a:rPr lang="es-MX" dirty="0" smtClean="0">
              <a:latin typeface="Papyrus" pitchFamily="66" charset="0"/>
            </a:rPr>
            <a:t>SE LICUA LA PLANTA EN UN POCO DE AGUA</a:t>
          </a:r>
          <a:endParaRPr lang="es-ES" dirty="0">
            <a:latin typeface="Papyrus" pitchFamily="66" charset="0"/>
          </a:endParaRPr>
        </a:p>
      </dgm:t>
    </dgm:pt>
    <dgm:pt modelId="{79812011-8F15-468F-8959-46387468138D}" type="parTrans" cxnId="{68637B89-EC65-465C-8A55-7C121050F3F2}">
      <dgm:prSet/>
      <dgm:spPr/>
      <dgm:t>
        <a:bodyPr/>
        <a:lstStyle/>
        <a:p>
          <a:endParaRPr lang="es-ES"/>
        </a:p>
      </dgm:t>
    </dgm:pt>
    <dgm:pt modelId="{BC5AC9F7-7B9F-4057-B079-C50415F67E81}" type="sibTrans" cxnId="{68637B89-EC65-465C-8A55-7C121050F3F2}">
      <dgm:prSet/>
      <dgm:spPr/>
      <dgm:t>
        <a:bodyPr/>
        <a:lstStyle/>
        <a:p>
          <a:endParaRPr lang="es-ES"/>
        </a:p>
      </dgm:t>
    </dgm:pt>
    <dgm:pt modelId="{DCEC35BC-E28F-4B2F-A7C2-25FA9C5F9F04}">
      <dgm:prSet phldrT="[Texto]"/>
      <dgm:spPr/>
      <dgm:t>
        <a:bodyPr/>
        <a:lstStyle/>
        <a:p>
          <a:r>
            <a:rPr lang="es-MX" dirty="0" smtClean="0">
              <a:latin typeface="Papyrus" pitchFamily="66" charset="0"/>
            </a:rPr>
            <a:t>SE MEZCLAN LOS INGREDIENTES HASTA FORMAR ALGO HOMÓGENEO</a:t>
          </a:r>
          <a:endParaRPr lang="es-ES" dirty="0">
            <a:latin typeface="Papyrus" pitchFamily="66" charset="0"/>
          </a:endParaRPr>
        </a:p>
      </dgm:t>
    </dgm:pt>
    <dgm:pt modelId="{D394AE93-970E-46DC-9661-061C478B3148}" type="parTrans" cxnId="{971CF0FE-8577-49CA-ADFF-FDCB523747C5}">
      <dgm:prSet/>
      <dgm:spPr/>
      <dgm:t>
        <a:bodyPr/>
        <a:lstStyle/>
        <a:p>
          <a:endParaRPr lang="es-ES"/>
        </a:p>
      </dgm:t>
    </dgm:pt>
    <dgm:pt modelId="{E32B2231-4E84-4018-A42B-03D46DD28C51}" type="sibTrans" cxnId="{971CF0FE-8577-49CA-ADFF-FDCB523747C5}">
      <dgm:prSet/>
      <dgm:spPr/>
      <dgm:t>
        <a:bodyPr/>
        <a:lstStyle/>
        <a:p>
          <a:endParaRPr lang="es-ES"/>
        </a:p>
      </dgm:t>
    </dgm:pt>
    <dgm:pt modelId="{3D2F76D0-8760-4CBF-A913-4AA79FDD80F0}">
      <dgm:prSet phldrT="[Texto]"/>
      <dgm:spPr/>
      <dgm:t>
        <a:bodyPr/>
        <a:lstStyle/>
        <a:p>
          <a:r>
            <a:rPr lang="es-MX" dirty="0" smtClean="0">
              <a:latin typeface="Papyrus" pitchFamily="66" charset="0"/>
            </a:rPr>
            <a:t>SE REALIZA LA COCCION CORREPONDIENTE</a:t>
          </a:r>
          <a:endParaRPr lang="es-ES" dirty="0">
            <a:latin typeface="Papyrus" pitchFamily="66" charset="0"/>
          </a:endParaRPr>
        </a:p>
      </dgm:t>
    </dgm:pt>
    <dgm:pt modelId="{CD8F62A8-514B-4F46-A7A4-7F93DCBB7208}" type="parTrans" cxnId="{50B347AE-398B-4E8C-A066-CFEF302046F9}">
      <dgm:prSet/>
      <dgm:spPr/>
      <dgm:t>
        <a:bodyPr/>
        <a:lstStyle/>
        <a:p>
          <a:endParaRPr lang="es-ES"/>
        </a:p>
      </dgm:t>
    </dgm:pt>
    <dgm:pt modelId="{61B1BCF2-ED3F-4B88-A90D-F2C641AF2C28}" type="sibTrans" cxnId="{50B347AE-398B-4E8C-A066-CFEF302046F9}">
      <dgm:prSet/>
      <dgm:spPr/>
      <dgm:t>
        <a:bodyPr/>
        <a:lstStyle/>
        <a:p>
          <a:endParaRPr lang="es-ES"/>
        </a:p>
      </dgm:t>
    </dgm:pt>
    <dgm:pt modelId="{E18478FC-578E-44A1-96AF-8E6042FA7EBC}">
      <dgm:prSet phldrT="[Texto]"/>
      <dgm:spPr/>
      <dgm:t>
        <a:bodyPr/>
        <a:lstStyle/>
        <a:p>
          <a:r>
            <a:rPr lang="es-MX" dirty="0" smtClean="0">
              <a:latin typeface="Papyrus" pitchFamily="66" charset="0"/>
            </a:rPr>
            <a:t>SE REALIZAN EN EL MOLDE , DEJANDO ENFRIAR Y LUEGO SE EMPACA</a:t>
          </a:r>
          <a:endParaRPr lang="es-ES" dirty="0">
            <a:latin typeface="Papyrus" pitchFamily="66" charset="0"/>
          </a:endParaRPr>
        </a:p>
      </dgm:t>
    </dgm:pt>
    <dgm:pt modelId="{5F7F4F90-913E-46EA-996A-466A23C313D7}" type="parTrans" cxnId="{E093B6C1-BF32-4953-B84A-9BA9E65D87A4}">
      <dgm:prSet/>
      <dgm:spPr/>
      <dgm:t>
        <a:bodyPr/>
        <a:lstStyle/>
        <a:p>
          <a:endParaRPr lang="es-ES"/>
        </a:p>
      </dgm:t>
    </dgm:pt>
    <dgm:pt modelId="{C99FC1C7-A9D3-4C77-A82B-213EC5E1F9BB}" type="sibTrans" cxnId="{E093B6C1-BF32-4953-B84A-9BA9E65D87A4}">
      <dgm:prSet/>
      <dgm:spPr/>
      <dgm:t>
        <a:bodyPr/>
        <a:lstStyle/>
        <a:p>
          <a:endParaRPr lang="es-ES"/>
        </a:p>
      </dgm:t>
    </dgm:pt>
    <dgm:pt modelId="{7AD9B825-825A-4351-8CE0-B006F22B2AC7}" type="pres">
      <dgm:prSet presAssocID="{39FA4D80-0D4F-4AED-9609-5B262A8CB90C}" presName="Name0" presStyleCnt="0">
        <dgm:presLayoutVars>
          <dgm:dir/>
          <dgm:resizeHandles val="exact"/>
        </dgm:presLayoutVars>
      </dgm:prSet>
      <dgm:spPr/>
      <dgm:t>
        <a:bodyPr/>
        <a:lstStyle/>
        <a:p>
          <a:endParaRPr lang="es-ES"/>
        </a:p>
      </dgm:t>
    </dgm:pt>
    <dgm:pt modelId="{6134B675-1B31-4CAE-AC70-4D80A608BFCB}" type="pres">
      <dgm:prSet presAssocID="{844C280B-9435-44AA-AE09-6DD1D5891487}" presName="node" presStyleLbl="node1" presStyleIdx="0" presStyleCnt="5" custScaleY="217873">
        <dgm:presLayoutVars>
          <dgm:bulletEnabled val="1"/>
        </dgm:presLayoutVars>
      </dgm:prSet>
      <dgm:spPr/>
      <dgm:t>
        <a:bodyPr/>
        <a:lstStyle/>
        <a:p>
          <a:endParaRPr lang="es-ES"/>
        </a:p>
      </dgm:t>
    </dgm:pt>
    <dgm:pt modelId="{EA37E32A-EFAC-4849-A951-67BA443C53DC}" type="pres">
      <dgm:prSet presAssocID="{453FC0AB-3056-4D85-A15E-FA22A10C5F56}" presName="sibTrans" presStyleLbl="sibTrans1D1" presStyleIdx="0" presStyleCnt="4"/>
      <dgm:spPr/>
      <dgm:t>
        <a:bodyPr/>
        <a:lstStyle/>
        <a:p>
          <a:endParaRPr lang="es-ES"/>
        </a:p>
      </dgm:t>
    </dgm:pt>
    <dgm:pt modelId="{E37E59B5-F874-4EFD-8766-DFE86FCB6AC1}" type="pres">
      <dgm:prSet presAssocID="{453FC0AB-3056-4D85-A15E-FA22A10C5F56}" presName="connectorText" presStyleLbl="sibTrans1D1" presStyleIdx="0" presStyleCnt="4"/>
      <dgm:spPr/>
      <dgm:t>
        <a:bodyPr/>
        <a:lstStyle/>
        <a:p>
          <a:endParaRPr lang="es-ES"/>
        </a:p>
      </dgm:t>
    </dgm:pt>
    <dgm:pt modelId="{E93B273A-9F34-4DA3-8F66-45B777A94EB3}" type="pres">
      <dgm:prSet presAssocID="{5702C11C-5EEF-4C5B-8DB9-A0B0034A9FB6}" presName="node" presStyleLbl="node1" presStyleIdx="1" presStyleCnt="5" custScaleY="209194">
        <dgm:presLayoutVars>
          <dgm:bulletEnabled val="1"/>
        </dgm:presLayoutVars>
      </dgm:prSet>
      <dgm:spPr/>
      <dgm:t>
        <a:bodyPr/>
        <a:lstStyle/>
        <a:p>
          <a:endParaRPr lang="es-ES"/>
        </a:p>
      </dgm:t>
    </dgm:pt>
    <dgm:pt modelId="{76310E69-B288-40C9-B4F5-36932E277093}" type="pres">
      <dgm:prSet presAssocID="{BC5AC9F7-7B9F-4057-B079-C50415F67E81}" presName="sibTrans" presStyleLbl="sibTrans1D1" presStyleIdx="1" presStyleCnt="4"/>
      <dgm:spPr/>
      <dgm:t>
        <a:bodyPr/>
        <a:lstStyle/>
        <a:p>
          <a:endParaRPr lang="es-ES"/>
        </a:p>
      </dgm:t>
    </dgm:pt>
    <dgm:pt modelId="{5C18FD3C-DEF8-4482-9810-BA9FA4A0FECA}" type="pres">
      <dgm:prSet presAssocID="{BC5AC9F7-7B9F-4057-B079-C50415F67E81}" presName="connectorText" presStyleLbl="sibTrans1D1" presStyleIdx="1" presStyleCnt="4"/>
      <dgm:spPr/>
      <dgm:t>
        <a:bodyPr/>
        <a:lstStyle/>
        <a:p>
          <a:endParaRPr lang="es-ES"/>
        </a:p>
      </dgm:t>
    </dgm:pt>
    <dgm:pt modelId="{6A545654-BAE6-4D26-AC65-C6EB9E5AD298}" type="pres">
      <dgm:prSet presAssocID="{DCEC35BC-E28F-4B2F-A7C2-25FA9C5F9F04}" presName="node" presStyleLbl="node1" presStyleIdx="2" presStyleCnt="5" custScaleY="199797">
        <dgm:presLayoutVars>
          <dgm:bulletEnabled val="1"/>
        </dgm:presLayoutVars>
      </dgm:prSet>
      <dgm:spPr/>
      <dgm:t>
        <a:bodyPr/>
        <a:lstStyle/>
        <a:p>
          <a:endParaRPr lang="es-ES"/>
        </a:p>
      </dgm:t>
    </dgm:pt>
    <dgm:pt modelId="{07C357DF-4ADA-457A-BFBD-21D3CDCC010F}" type="pres">
      <dgm:prSet presAssocID="{E32B2231-4E84-4018-A42B-03D46DD28C51}" presName="sibTrans" presStyleLbl="sibTrans1D1" presStyleIdx="2" presStyleCnt="4"/>
      <dgm:spPr/>
      <dgm:t>
        <a:bodyPr/>
        <a:lstStyle/>
        <a:p>
          <a:endParaRPr lang="es-ES"/>
        </a:p>
      </dgm:t>
    </dgm:pt>
    <dgm:pt modelId="{BB6D09FB-EB6D-4D69-A59D-3A3F4C3E061C}" type="pres">
      <dgm:prSet presAssocID="{E32B2231-4E84-4018-A42B-03D46DD28C51}" presName="connectorText" presStyleLbl="sibTrans1D1" presStyleIdx="2" presStyleCnt="4"/>
      <dgm:spPr/>
      <dgm:t>
        <a:bodyPr/>
        <a:lstStyle/>
        <a:p>
          <a:endParaRPr lang="es-ES"/>
        </a:p>
      </dgm:t>
    </dgm:pt>
    <dgm:pt modelId="{04BD7989-B056-4A59-9315-3062C3F1E46A}" type="pres">
      <dgm:prSet presAssocID="{3D2F76D0-8760-4CBF-A913-4AA79FDD80F0}" presName="node" presStyleLbl="node1" presStyleIdx="3" presStyleCnt="5" custScaleY="208478">
        <dgm:presLayoutVars>
          <dgm:bulletEnabled val="1"/>
        </dgm:presLayoutVars>
      </dgm:prSet>
      <dgm:spPr/>
      <dgm:t>
        <a:bodyPr/>
        <a:lstStyle/>
        <a:p>
          <a:endParaRPr lang="es-ES"/>
        </a:p>
      </dgm:t>
    </dgm:pt>
    <dgm:pt modelId="{7307403F-F732-482A-AA0C-AA2538FDCD4C}" type="pres">
      <dgm:prSet presAssocID="{61B1BCF2-ED3F-4B88-A90D-F2C641AF2C28}" presName="sibTrans" presStyleLbl="sibTrans1D1" presStyleIdx="3" presStyleCnt="4"/>
      <dgm:spPr/>
      <dgm:t>
        <a:bodyPr/>
        <a:lstStyle/>
        <a:p>
          <a:endParaRPr lang="es-ES"/>
        </a:p>
      </dgm:t>
    </dgm:pt>
    <dgm:pt modelId="{1A85C201-58EB-4383-B519-3AA6A21B9FF2}" type="pres">
      <dgm:prSet presAssocID="{61B1BCF2-ED3F-4B88-A90D-F2C641AF2C28}" presName="connectorText" presStyleLbl="sibTrans1D1" presStyleIdx="3" presStyleCnt="4"/>
      <dgm:spPr/>
      <dgm:t>
        <a:bodyPr/>
        <a:lstStyle/>
        <a:p>
          <a:endParaRPr lang="es-ES"/>
        </a:p>
      </dgm:t>
    </dgm:pt>
    <dgm:pt modelId="{F2858A98-B2E4-4A17-AEC7-E24FE6FFF27B}" type="pres">
      <dgm:prSet presAssocID="{E18478FC-578E-44A1-96AF-8E6042FA7EBC}" presName="node" presStyleLbl="node1" presStyleIdx="4" presStyleCnt="5" custScaleY="218501">
        <dgm:presLayoutVars>
          <dgm:bulletEnabled val="1"/>
        </dgm:presLayoutVars>
      </dgm:prSet>
      <dgm:spPr/>
      <dgm:t>
        <a:bodyPr/>
        <a:lstStyle/>
        <a:p>
          <a:endParaRPr lang="es-ES"/>
        </a:p>
      </dgm:t>
    </dgm:pt>
  </dgm:ptLst>
  <dgm:cxnLst>
    <dgm:cxn modelId="{E093B6C1-BF32-4953-B84A-9BA9E65D87A4}" srcId="{39FA4D80-0D4F-4AED-9609-5B262A8CB90C}" destId="{E18478FC-578E-44A1-96AF-8E6042FA7EBC}" srcOrd="4" destOrd="0" parTransId="{5F7F4F90-913E-46EA-996A-466A23C313D7}" sibTransId="{C99FC1C7-A9D3-4C77-A82B-213EC5E1F9BB}"/>
    <dgm:cxn modelId="{E1BE20A5-7DEF-402C-A77A-51020FE64395}" type="presOf" srcId="{E32B2231-4E84-4018-A42B-03D46DD28C51}" destId="{BB6D09FB-EB6D-4D69-A59D-3A3F4C3E061C}" srcOrd="1" destOrd="0" presId="urn:microsoft.com/office/officeart/2005/8/layout/bProcess3"/>
    <dgm:cxn modelId="{EEE9BBD9-B03C-4DFC-8762-D60708CBC537}" srcId="{39FA4D80-0D4F-4AED-9609-5B262A8CB90C}" destId="{844C280B-9435-44AA-AE09-6DD1D5891487}" srcOrd="0" destOrd="0" parTransId="{95035E2B-0D39-443E-8DB3-42F47B48ADF2}" sibTransId="{453FC0AB-3056-4D85-A15E-FA22A10C5F56}"/>
    <dgm:cxn modelId="{A0AA3D35-B63B-4003-8B0A-1FE8C77D383E}" type="presOf" srcId="{E18478FC-578E-44A1-96AF-8E6042FA7EBC}" destId="{F2858A98-B2E4-4A17-AEC7-E24FE6FFF27B}" srcOrd="0" destOrd="0" presId="urn:microsoft.com/office/officeart/2005/8/layout/bProcess3"/>
    <dgm:cxn modelId="{CCBBEFD8-10E8-4B40-A0AC-5A99C0714B48}" type="presOf" srcId="{453FC0AB-3056-4D85-A15E-FA22A10C5F56}" destId="{EA37E32A-EFAC-4849-A951-67BA443C53DC}" srcOrd="0" destOrd="0" presId="urn:microsoft.com/office/officeart/2005/8/layout/bProcess3"/>
    <dgm:cxn modelId="{60268079-FCD4-43FE-8CCF-37C74C3D6E81}" type="presOf" srcId="{E32B2231-4E84-4018-A42B-03D46DD28C51}" destId="{07C357DF-4ADA-457A-BFBD-21D3CDCC010F}" srcOrd="0" destOrd="0" presId="urn:microsoft.com/office/officeart/2005/8/layout/bProcess3"/>
    <dgm:cxn modelId="{CD5C0F0C-79C8-4749-957F-2516C9E3B18F}" type="presOf" srcId="{5702C11C-5EEF-4C5B-8DB9-A0B0034A9FB6}" destId="{E93B273A-9F34-4DA3-8F66-45B777A94EB3}" srcOrd="0" destOrd="0" presId="urn:microsoft.com/office/officeart/2005/8/layout/bProcess3"/>
    <dgm:cxn modelId="{50B347AE-398B-4E8C-A066-CFEF302046F9}" srcId="{39FA4D80-0D4F-4AED-9609-5B262A8CB90C}" destId="{3D2F76D0-8760-4CBF-A913-4AA79FDD80F0}" srcOrd="3" destOrd="0" parTransId="{CD8F62A8-514B-4F46-A7A4-7F93DCBB7208}" sibTransId="{61B1BCF2-ED3F-4B88-A90D-F2C641AF2C28}"/>
    <dgm:cxn modelId="{01CE95D6-7AA3-4B81-B56A-7FC30701DE1A}" type="presOf" srcId="{453FC0AB-3056-4D85-A15E-FA22A10C5F56}" destId="{E37E59B5-F874-4EFD-8766-DFE86FCB6AC1}" srcOrd="1" destOrd="0" presId="urn:microsoft.com/office/officeart/2005/8/layout/bProcess3"/>
    <dgm:cxn modelId="{54A9FDEA-06E8-4521-8A8A-26F5300EC3EA}" type="presOf" srcId="{3D2F76D0-8760-4CBF-A913-4AA79FDD80F0}" destId="{04BD7989-B056-4A59-9315-3062C3F1E46A}" srcOrd="0" destOrd="0" presId="urn:microsoft.com/office/officeart/2005/8/layout/bProcess3"/>
    <dgm:cxn modelId="{68637B89-EC65-465C-8A55-7C121050F3F2}" srcId="{39FA4D80-0D4F-4AED-9609-5B262A8CB90C}" destId="{5702C11C-5EEF-4C5B-8DB9-A0B0034A9FB6}" srcOrd="1" destOrd="0" parTransId="{79812011-8F15-468F-8959-46387468138D}" sibTransId="{BC5AC9F7-7B9F-4057-B079-C50415F67E81}"/>
    <dgm:cxn modelId="{A9FF0F22-CB48-4A21-A60F-F7340C8920E3}" type="presOf" srcId="{39FA4D80-0D4F-4AED-9609-5B262A8CB90C}" destId="{7AD9B825-825A-4351-8CE0-B006F22B2AC7}" srcOrd="0" destOrd="0" presId="urn:microsoft.com/office/officeart/2005/8/layout/bProcess3"/>
    <dgm:cxn modelId="{B6B6B32F-3B94-41D4-99A5-1F1CBBE88884}" type="presOf" srcId="{844C280B-9435-44AA-AE09-6DD1D5891487}" destId="{6134B675-1B31-4CAE-AC70-4D80A608BFCB}" srcOrd="0" destOrd="0" presId="urn:microsoft.com/office/officeart/2005/8/layout/bProcess3"/>
    <dgm:cxn modelId="{FD386C57-21AA-4E3B-8EDC-A608A3797417}" type="presOf" srcId="{BC5AC9F7-7B9F-4057-B079-C50415F67E81}" destId="{76310E69-B288-40C9-B4F5-36932E277093}" srcOrd="0" destOrd="0" presId="urn:microsoft.com/office/officeart/2005/8/layout/bProcess3"/>
    <dgm:cxn modelId="{37C07472-B1AB-4214-AD82-8473D5E73312}" type="presOf" srcId="{61B1BCF2-ED3F-4B88-A90D-F2C641AF2C28}" destId="{7307403F-F732-482A-AA0C-AA2538FDCD4C}" srcOrd="0" destOrd="0" presId="urn:microsoft.com/office/officeart/2005/8/layout/bProcess3"/>
    <dgm:cxn modelId="{8AC1B12D-4B2E-49A2-8220-8DD166422D69}" type="presOf" srcId="{61B1BCF2-ED3F-4B88-A90D-F2C641AF2C28}" destId="{1A85C201-58EB-4383-B519-3AA6A21B9FF2}" srcOrd="1" destOrd="0" presId="urn:microsoft.com/office/officeart/2005/8/layout/bProcess3"/>
    <dgm:cxn modelId="{47F5F578-A0FF-4ECE-AA54-480F7748B253}" type="presOf" srcId="{DCEC35BC-E28F-4B2F-A7C2-25FA9C5F9F04}" destId="{6A545654-BAE6-4D26-AC65-C6EB9E5AD298}" srcOrd="0" destOrd="0" presId="urn:microsoft.com/office/officeart/2005/8/layout/bProcess3"/>
    <dgm:cxn modelId="{2068CC02-662E-440E-918D-E6C6B9BD674A}" type="presOf" srcId="{BC5AC9F7-7B9F-4057-B079-C50415F67E81}" destId="{5C18FD3C-DEF8-4482-9810-BA9FA4A0FECA}" srcOrd="1" destOrd="0" presId="urn:microsoft.com/office/officeart/2005/8/layout/bProcess3"/>
    <dgm:cxn modelId="{971CF0FE-8577-49CA-ADFF-FDCB523747C5}" srcId="{39FA4D80-0D4F-4AED-9609-5B262A8CB90C}" destId="{DCEC35BC-E28F-4B2F-A7C2-25FA9C5F9F04}" srcOrd="2" destOrd="0" parTransId="{D394AE93-970E-46DC-9661-061C478B3148}" sibTransId="{E32B2231-4E84-4018-A42B-03D46DD28C51}"/>
    <dgm:cxn modelId="{C78305AD-D641-4EE1-9C56-ED258EDAC071}" type="presParOf" srcId="{7AD9B825-825A-4351-8CE0-B006F22B2AC7}" destId="{6134B675-1B31-4CAE-AC70-4D80A608BFCB}" srcOrd="0" destOrd="0" presId="urn:microsoft.com/office/officeart/2005/8/layout/bProcess3"/>
    <dgm:cxn modelId="{EF07F592-9697-4130-9CB2-C291AC4D7E4A}" type="presParOf" srcId="{7AD9B825-825A-4351-8CE0-B006F22B2AC7}" destId="{EA37E32A-EFAC-4849-A951-67BA443C53DC}" srcOrd="1" destOrd="0" presId="urn:microsoft.com/office/officeart/2005/8/layout/bProcess3"/>
    <dgm:cxn modelId="{A98AA806-F433-486D-A2DA-CEE7B8B8BDA1}" type="presParOf" srcId="{EA37E32A-EFAC-4849-A951-67BA443C53DC}" destId="{E37E59B5-F874-4EFD-8766-DFE86FCB6AC1}" srcOrd="0" destOrd="0" presId="urn:microsoft.com/office/officeart/2005/8/layout/bProcess3"/>
    <dgm:cxn modelId="{3ADD6006-4091-46AB-8DD2-38310E40E9C1}" type="presParOf" srcId="{7AD9B825-825A-4351-8CE0-B006F22B2AC7}" destId="{E93B273A-9F34-4DA3-8F66-45B777A94EB3}" srcOrd="2" destOrd="0" presId="urn:microsoft.com/office/officeart/2005/8/layout/bProcess3"/>
    <dgm:cxn modelId="{86FA10B0-C262-4D9A-9F4F-A03A9B4E3B02}" type="presParOf" srcId="{7AD9B825-825A-4351-8CE0-B006F22B2AC7}" destId="{76310E69-B288-40C9-B4F5-36932E277093}" srcOrd="3" destOrd="0" presId="urn:microsoft.com/office/officeart/2005/8/layout/bProcess3"/>
    <dgm:cxn modelId="{51A7C115-A807-4221-839A-55388ACA4F1F}" type="presParOf" srcId="{76310E69-B288-40C9-B4F5-36932E277093}" destId="{5C18FD3C-DEF8-4482-9810-BA9FA4A0FECA}" srcOrd="0" destOrd="0" presId="urn:microsoft.com/office/officeart/2005/8/layout/bProcess3"/>
    <dgm:cxn modelId="{0E865805-C2D3-4162-BCED-EA6CBB793CCA}" type="presParOf" srcId="{7AD9B825-825A-4351-8CE0-B006F22B2AC7}" destId="{6A545654-BAE6-4D26-AC65-C6EB9E5AD298}" srcOrd="4" destOrd="0" presId="urn:microsoft.com/office/officeart/2005/8/layout/bProcess3"/>
    <dgm:cxn modelId="{B744555B-7756-46D1-ADF6-90DC10F63AF8}" type="presParOf" srcId="{7AD9B825-825A-4351-8CE0-B006F22B2AC7}" destId="{07C357DF-4ADA-457A-BFBD-21D3CDCC010F}" srcOrd="5" destOrd="0" presId="urn:microsoft.com/office/officeart/2005/8/layout/bProcess3"/>
    <dgm:cxn modelId="{453F30AD-7BD0-48E2-9F75-D3BD8BB40D20}" type="presParOf" srcId="{07C357DF-4ADA-457A-BFBD-21D3CDCC010F}" destId="{BB6D09FB-EB6D-4D69-A59D-3A3F4C3E061C}" srcOrd="0" destOrd="0" presId="urn:microsoft.com/office/officeart/2005/8/layout/bProcess3"/>
    <dgm:cxn modelId="{7FEE4AB5-608A-4BEB-8E49-7DC5B731554F}" type="presParOf" srcId="{7AD9B825-825A-4351-8CE0-B006F22B2AC7}" destId="{04BD7989-B056-4A59-9315-3062C3F1E46A}" srcOrd="6" destOrd="0" presId="urn:microsoft.com/office/officeart/2005/8/layout/bProcess3"/>
    <dgm:cxn modelId="{4E333FDB-1243-4A7E-825C-25980956B056}" type="presParOf" srcId="{7AD9B825-825A-4351-8CE0-B006F22B2AC7}" destId="{7307403F-F732-482A-AA0C-AA2538FDCD4C}" srcOrd="7" destOrd="0" presId="urn:microsoft.com/office/officeart/2005/8/layout/bProcess3"/>
    <dgm:cxn modelId="{60F4B514-02F5-4F1B-85DE-75C3B854186F}" type="presParOf" srcId="{7307403F-F732-482A-AA0C-AA2538FDCD4C}" destId="{1A85C201-58EB-4383-B519-3AA6A21B9FF2}" srcOrd="0" destOrd="0" presId="urn:microsoft.com/office/officeart/2005/8/layout/bProcess3"/>
    <dgm:cxn modelId="{A32DCD97-AC33-46C5-841F-9DC9BFC96325}" type="presParOf" srcId="{7AD9B825-825A-4351-8CE0-B006F22B2AC7}" destId="{F2858A98-B2E4-4A17-AEC7-E24FE6FFF27B}" srcOrd="8" destOrd="0" presId="urn:microsoft.com/office/officeart/2005/8/layout/b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DDDBA-2B25-4C3F-90B4-8D8D4B64AC6A}" type="datetimeFigureOut">
              <a:rPr lang="es-ES" smtClean="0"/>
              <a:t>08/06/2011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52551-16FF-4274-BF67-8D0327620106}"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DF52551-16FF-4274-BF67-8D0327620106}"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7B382C67-8B6D-4250-9568-72D18224E303}" type="datetimeFigureOut">
              <a:rPr lang="es-ES" smtClean="0"/>
              <a:pPr/>
              <a:t>08/06/2011</a:t>
            </a:fld>
            <a:endParaRPr lang="es-ES" dirty="0"/>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dirty="0"/>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A8984A3-D270-497B-BC99-E8C1D9178DFB}"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382C67-8B6D-4250-9568-72D18224E303}" type="datetimeFigureOut">
              <a:rPr lang="es-ES" smtClean="0"/>
              <a:pPr/>
              <a:t>08/06/2011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A8984A3-D270-497B-BC99-E8C1D9178DFB}"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382C67-8B6D-4250-9568-72D18224E303}" type="datetimeFigureOut">
              <a:rPr lang="es-ES" smtClean="0"/>
              <a:pPr/>
              <a:t>08/06/2011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A8984A3-D270-497B-BC99-E8C1D9178DFB}"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7B382C67-8B6D-4250-9568-72D18224E303}" type="datetimeFigureOut">
              <a:rPr lang="es-ES" smtClean="0"/>
              <a:pPr/>
              <a:t>08/06/2011</a:t>
            </a:fld>
            <a:endParaRPr lang="es-ES" dirty="0"/>
          </a:p>
        </p:txBody>
      </p:sp>
      <p:sp>
        <p:nvSpPr>
          <p:cNvPr id="5" name="4 Marcador de pie de página"/>
          <p:cNvSpPr>
            <a:spLocks noGrp="1"/>
          </p:cNvSpPr>
          <p:nvPr>
            <p:ph type="ftr" sz="quarter" idx="11"/>
          </p:nvPr>
        </p:nvSpPr>
        <p:spPr>
          <a:xfrm>
            <a:off x="457200" y="6480969"/>
            <a:ext cx="4260056" cy="300831"/>
          </a:xfrm>
        </p:spPr>
        <p:txBody>
          <a:bodyPr/>
          <a:lstStyle/>
          <a:p>
            <a:endParaRPr lang="es-ES" dirty="0"/>
          </a:p>
        </p:txBody>
      </p:sp>
      <p:sp>
        <p:nvSpPr>
          <p:cNvPr id="6" name="5 Marcador de número de diapositiva"/>
          <p:cNvSpPr>
            <a:spLocks noGrp="1"/>
          </p:cNvSpPr>
          <p:nvPr>
            <p:ph type="sldNum" sz="quarter" idx="12"/>
          </p:nvPr>
        </p:nvSpPr>
        <p:spPr/>
        <p:txBody>
          <a:bodyPr/>
          <a:lstStyle/>
          <a:p>
            <a:fld id="{DA8984A3-D270-497B-BC99-E8C1D9178DFB}"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fecha"/>
          <p:cNvSpPr>
            <a:spLocks noGrp="1"/>
          </p:cNvSpPr>
          <p:nvPr>
            <p:ph type="dt" sz="half" idx="10"/>
          </p:nvPr>
        </p:nvSpPr>
        <p:spPr>
          <a:xfrm>
            <a:off x="6955632" y="6477000"/>
            <a:ext cx="2133600" cy="304800"/>
          </a:xfrm>
        </p:spPr>
        <p:txBody>
          <a:bodyPr/>
          <a:lstStyle/>
          <a:p>
            <a:fld id="{7B382C67-8B6D-4250-9568-72D18224E303}" type="datetimeFigureOut">
              <a:rPr lang="es-ES" smtClean="0"/>
              <a:pPr/>
              <a:t>08/06/2011</a:t>
            </a:fld>
            <a:endParaRPr lang="es-ES" dirty="0"/>
          </a:p>
        </p:txBody>
      </p:sp>
      <p:sp>
        <p:nvSpPr>
          <p:cNvPr id="5" name="4 Marcador de pie de página"/>
          <p:cNvSpPr>
            <a:spLocks noGrp="1"/>
          </p:cNvSpPr>
          <p:nvPr>
            <p:ph type="ftr" sz="quarter" idx="11"/>
          </p:nvPr>
        </p:nvSpPr>
        <p:spPr>
          <a:xfrm>
            <a:off x="2619376" y="6480969"/>
            <a:ext cx="4260056" cy="300831"/>
          </a:xfrm>
        </p:spPr>
        <p:txBody>
          <a:bodyPr/>
          <a:lstStyle/>
          <a:p>
            <a:endParaRPr lang="es-ES" dirty="0"/>
          </a:p>
        </p:txBody>
      </p:sp>
      <p:sp>
        <p:nvSpPr>
          <p:cNvPr id="6" name="5 Marcador de número de diapositiva"/>
          <p:cNvSpPr>
            <a:spLocks noGrp="1"/>
          </p:cNvSpPr>
          <p:nvPr>
            <p:ph type="sldNum" sz="quarter" idx="12"/>
          </p:nvPr>
        </p:nvSpPr>
        <p:spPr>
          <a:xfrm>
            <a:off x="8451056" y="809624"/>
            <a:ext cx="502920" cy="300831"/>
          </a:xfrm>
        </p:spPr>
        <p:txBody>
          <a:bodyPr/>
          <a:lstStyle/>
          <a:p>
            <a:fld id="{DA8984A3-D270-497B-BC99-E8C1D9178DFB}" type="slidenum">
              <a:rPr lang="es-ES" smtClean="0"/>
              <a:pPr/>
              <a:t>‹Nº›</a:t>
            </a:fld>
            <a:endParaRPr lang="es-ES" dirty="0"/>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7B382C67-8B6D-4250-9568-72D18224E303}" type="datetimeFigureOut">
              <a:rPr lang="es-ES" smtClean="0"/>
              <a:pPr/>
              <a:t>08/06/2011</a:t>
            </a:fld>
            <a:endParaRPr lang="es-ES" dirty="0"/>
          </a:p>
        </p:txBody>
      </p:sp>
      <p:sp>
        <p:nvSpPr>
          <p:cNvPr id="6" name="5 Marcador de pie de página"/>
          <p:cNvSpPr>
            <a:spLocks noGrp="1"/>
          </p:cNvSpPr>
          <p:nvPr>
            <p:ph type="ftr" sz="quarter" idx="11"/>
          </p:nvPr>
        </p:nvSpPr>
        <p:spPr>
          <a:xfrm>
            <a:off x="457200" y="6480969"/>
            <a:ext cx="4260056" cy="301752"/>
          </a:xfrm>
        </p:spPr>
        <p:txBody>
          <a:bodyPr/>
          <a:lstStyle/>
          <a:p>
            <a:endParaRPr lang="es-ES" dirty="0"/>
          </a:p>
        </p:txBody>
      </p:sp>
      <p:sp>
        <p:nvSpPr>
          <p:cNvPr id="7" name="6 Marcador de número de diapositiva"/>
          <p:cNvSpPr>
            <a:spLocks noGrp="1"/>
          </p:cNvSpPr>
          <p:nvPr>
            <p:ph type="sldNum" sz="quarter" idx="12"/>
          </p:nvPr>
        </p:nvSpPr>
        <p:spPr>
          <a:xfrm>
            <a:off x="7589520" y="6480969"/>
            <a:ext cx="502920" cy="301752"/>
          </a:xfrm>
        </p:spPr>
        <p:txBody>
          <a:bodyPr/>
          <a:lstStyle/>
          <a:p>
            <a:fld id="{DA8984A3-D270-497B-BC99-E8C1D9178DFB}"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7B382C67-8B6D-4250-9568-72D18224E303}" type="datetimeFigureOut">
              <a:rPr lang="es-ES" smtClean="0"/>
              <a:pPr/>
              <a:t>08/06/2011</a:t>
            </a:fld>
            <a:endParaRPr lang="es-ES" dirty="0"/>
          </a:p>
        </p:txBody>
      </p:sp>
      <p:sp>
        <p:nvSpPr>
          <p:cNvPr id="8" name="7 Marcador de pie de página"/>
          <p:cNvSpPr>
            <a:spLocks noGrp="1"/>
          </p:cNvSpPr>
          <p:nvPr>
            <p:ph type="ftr" sz="quarter" idx="11"/>
          </p:nvPr>
        </p:nvSpPr>
        <p:spPr>
          <a:xfrm>
            <a:off x="457200" y="6480969"/>
            <a:ext cx="4261104" cy="301752"/>
          </a:xfrm>
        </p:spPr>
        <p:txBody>
          <a:bodyPr/>
          <a:lstStyle/>
          <a:p>
            <a:endParaRPr lang="es-ES" dirty="0"/>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A8984A3-D270-497B-BC99-E8C1D9178DFB}"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B382C67-8B6D-4250-9568-72D18224E303}" type="datetimeFigureOut">
              <a:rPr lang="es-ES" smtClean="0"/>
              <a:pPr/>
              <a:t>08/06/2011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A8984A3-D270-497B-BC99-E8C1D9178DFB}"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7B382C67-8B6D-4250-9568-72D18224E303}" type="datetimeFigureOut">
              <a:rPr lang="es-ES" smtClean="0"/>
              <a:pPr/>
              <a:t>08/06/2011</a:t>
            </a:fld>
            <a:endParaRPr lang="es-ES" dirty="0"/>
          </a:p>
        </p:txBody>
      </p:sp>
      <p:sp>
        <p:nvSpPr>
          <p:cNvPr id="3" name="2 Marcador de pie de página"/>
          <p:cNvSpPr>
            <a:spLocks noGrp="1"/>
          </p:cNvSpPr>
          <p:nvPr>
            <p:ph type="ftr" sz="quarter" idx="11"/>
          </p:nvPr>
        </p:nvSpPr>
        <p:spPr>
          <a:xfrm>
            <a:off x="457200" y="6481890"/>
            <a:ext cx="4260056" cy="300831"/>
          </a:xfrm>
        </p:spPr>
        <p:txBody>
          <a:bodyPr/>
          <a:lstStyle/>
          <a:p>
            <a:endParaRPr lang="es-ES" dirty="0"/>
          </a:p>
        </p:txBody>
      </p:sp>
      <p:sp>
        <p:nvSpPr>
          <p:cNvPr id="4" name="3 Marcador de número de diapositiva"/>
          <p:cNvSpPr>
            <a:spLocks noGrp="1"/>
          </p:cNvSpPr>
          <p:nvPr>
            <p:ph type="sldNum" sz="quarter" idx="12"/>
          </p:nvPr>
        </p:nvSpPr>
        <p:spPr>
          <a:xfrm>
            <a:off x="7589520" y="6480969"/>
            <a:ext cx="502920" cy="301752"/>
          </a:xfrm>
        </p:spPr>
        <p:txBody>
          <a:bodyPr/>
          <a:lstStyle/>
          <a:p>
            <a:fld id="{DA8984A3-D270-497B-BC99-E8C1D9178DFB}"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7B382C67-8B6D-4250-9568-72D18224E303}" type="datetimeFigureOut">
              <a:rPr lang="es-ES" smtClean="0"/>
              <a:pPr/>
              <a:t>08/06/2011</a:t>
            </a:fld>
            <a:endParaRPr lang="es-ES" dirty="0"/>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dirty="0"/>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A8984A3-D270-497B-BC99-E8C1D9178DFB}"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7B382C67-8B6D-4250-9568-72D18224E303}" type="datetimeFigureOut">
              <a:rPr lang="es-ES" smtClean="0"/>
              <a:pPr/>
              <a:t>08/06/2011</a:t>
            </a:fld>
            <a:endParaRPr lang="es-ES" dirty="0"/>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dirty="0"/>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A8984A3-D270-497B-BC99-E8C1D9178DFB}"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B382C67-8B6D-4250-9568-72D18224E303}" type="datetimeFigureOut">
              <a:rPr lang="es-ES" smtClean="0"/>
              <a:pPr/>
              <a:t>08/06/2011</a:t>
            </a:fld>
            <a:endParaRPr lang="es-ES" dirty="0"/>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dirty="0"/>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A8984A3-D270-497B-BC99-E8C1D9178DFB}"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151350">
            <a:off x="-421036" y="2332983"/>
            <a:ext cx="7987011" cy="2322030"/>
          </a:xfrm>
        </p:spPr>
        <p:txBody>
          <a:bodyPr>
            <a:noAutofit/>
          </a:bodyPr>
          <a:lstStyle/>
          <a:p>
            <a:r>
              <a:rPr lang="es-MX" sz="9600" dirty="0" smtClean="0">
                <a:solidFill>
                  <a:schemeClr val="accent2">
                    <a:lumMod val="75000"/>
                  </a:schemeClr>
                </a:solidFill>
                <a:effectLst/>
                <a:latin typeface="Jokerman" pitchFamily="82" charset="0"/>
              </a:rPr>
              <a:t>OROZUZ</a:t>
            </a:r>
            <a:endParaRPr lang="es-ES" sz="9600" dirty="0">
              <a:solidFill>
                <a:schemeClr val="accent2">
                  <a:lumMod val="75000"/>
                </a:schemeClr>
              </a:solidFill>
              <a:effectLst/>
              <a:latin typeface="Jokerm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1_06_08_06_33_22_234.jpg"/>
          <p:cNvPicPr>
            <a:picLocks noGrp="1" noChangeAspect="1"/>
          </p:cNvPicPr>
          <p:nvPr>
            <p:ph idx="1"/>
          </p:nvPr>
        </p:nvPicPr>
        <p:blipFill>
          <a:blip r:embed="rId2"/>
          <a:stretch>
            <a:fillRect/>
          </a:stretch>
        </p:blipFill>
        <p:spPr>
          <a:xfrm>
            <a:off x="0" y="0"/>
            <a:ext cx="9144000" cy="6858000"/>
          </a:xfrm>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1_06_08_06_33_11_953.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811890"/>
          </a:xfrm>
        </p:spPr>
        <p:txBody>
          <a:bodyPr>
            <a:normAutofit fontScale="92500" lnSpcReduction="20000"/>
          </a:bodyPr>
          <a:lstStyle/>
          <a:p>
            <a:pPr>
              <a:buNone/>
            </a:pPr>
            <a:r>
              <a:rPr lang="es-ES" sz="4000" dirty="0" smtClean="0">
                <a:solidFill>
                  <a:schemeClr val="accent2">
                    <a:lumMod val="75000"/>
                  </a:schemeClr>
                </a:solidFill>
                <a:latin typeface="Jokerman" pitchFamily="82" charset="0"/>
              </a:rPr>
              <a:t>NOMBRE COMÚN O VULGAR:</a:t>
            </a:r>
          </a:p>
          <a:p>
            <a:pPr>
              <a:buNone/>
            </a:pPr>
            <a:r>
              <a:rPr lang="es-MX" sz="4000" dirty="0" smtClean="0">
                <a:latin typeface="Papyrus" pitchFamily="66" charset="0"/>
              </a:rPr>
              <a:t>Orozuz.</a:t>
            </a:r>
          </a:p>
          <a:p>
            <a:pPr>
              <a:buNone/>
            </a:pPr>
            <a:r>
              <a:rPr lang="es-MX" sz="4400" dirty="0" smtClean="0">
                <a:solidFill>
                  <a:schemeClr val="accent2">
                    <a:lumMod val="75000"/>
                  </a:schemeClr>
                </a:solidFill>
                <a:latin typeface="Jokerman" pitchFamily="82" charset="0"/>
              </a:rPr>
              <a:t>OTROS NOMBRES:</a:t>
            </a:r>
          </a:p>
          <a:p>
            <a:r>
              <a:rPr lang="es-ES" sz="4000" dirty="0" smtClean="0">
                <a:latin typeface="Papyrus" pitchFamily="66" charset="0"/>
              </a:rPr>
              <a:t>Agarradera.</a:t>
            </a:r>
          </a:p>
          <a:p>
            <a:r>
              <a:rPr lang="es-ES" sz="4000" dirty="0" smtClean="0">
                <a:latin typeface="Papyrus" pitchFamily="66" charset="0"/>
              </a:rPr>
              <a:t>Alcancuz .</a:t>
            </a:r>
          </a:p>
          <a:p>
            <a:r>
              <a:rPr lang="es-ES" sz="4000" dirty="0" smtClean="0">
                <a:latin typeface="Papyrus" pitchFamily="66" charset="0"/>
              </a:rPr>
              <a:t>Alcarzuz.</a:t>
            </a:r>
          </a:p>
          <a:p>
            <a:r>
              <a:rPr lang="es-ES" sz="4000" dirty="0" smtClean="0">
                <a:latin typeface="Papyrus" pitchFamily="66" charset="0"/>
              </a:rPr>
              <a:t>Alcazul.</a:t>
            </a:r>
          </a:p>
          <a:p>
            <a:r>
              <a:rPr lang="es-ES" sz="4000" dirty="0" smtClean="0">
                <a:latin typeface="Papyrus" pitchFamily="66" charset="0"/>
              </a:rPr>
              <a:t>Alfendol. </a:t>
            </a:r>
          </a:p>
          <a:p>
            <a:r>
              <a:rPr lang="es-ES" sz="4000" dirty="0" smtClean="0">
                <a:latin typeface="Papyrus" pitchFamily="66" charset="0"/>
              </a:rPr>
              <a:t>Bena.</a:t>
            </a:r>
          </a:p>
          <a:p>
            <a:r>
              <a:rPr lang="es-ES" sz="4000" dirty="0" smtClean="0">
                <a:latin typeface="Papyrus" pitchFamily="66" charset="0"/>
              </a:rPr>
              <a:t>Chocolate del moro.</a:t>
            </a:r>
          </a:p>
          <a:p>
            <a:endParaRPr lang="es-ES" sz="4000" dirty="0" smtClean="0"/>
          </a:p>
          <a:p>
            <a:pPr>
              <a:buNone/>
            </a:pPr>
            <a:endParaRPr lang="es-MX" sz="4000" dirty="0" smtClean="0">
              <a:solidFill>
                <a:schemeClr val="accent2">
                  <a:lumMod val="75000"/>
                </a:schemeClr>
              </a:solidFill>
              <a:latin typeface="Jokerman" pitchFamily="82" charset="0"/>
            </a:endParaRPr>
          </a:p>
          <a:p>
            <a:pPr>
              <a:buNone/>
            </a:pPr>
            <a:endParaRPr lang="es-ES" sz="4000" dirty="0" smtClean="0">
              <a:solidFill>
                <a:schemeClr val="accent2">
                  <a:lumMod val="75000"/>
                </a:schemeClr>
              </a:solidFill>
              <a:latin typeface="Jokerman" pitchFamily="82" charset="0"/>
            </a:endParaRPr>
          </a:p>
          <a:p>
            <a:pPr>
              <a:buNone/>
            </a:pPr>
            <a:endParaRPr lang="es-ES" sz="4000" dirty="0" smtClean="0">
              <a:solidFill>
                <a:schemeClr val="accent2">
                  <a:lumMod val="75000"/>
                </a:schemeClr>
              </a:solidFill>
              <a:latin typeface="Jokerman" pitchFamily="82" charset="0"/>
            </a:endParaRPr>
          </a:p>
          <a:p>
            <a:pPr>
              <a:buNone/>
            </a:pPr>
            <a:endParaRPr lang="es-E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883328"/>
          </a:xfrm>
        </p:spPr>
        <p:txBody>
          <a:bodyPr>
            <a:normAutofit/>
          </a:bodyPr>
          <a:lstStyle/>
          <a:p>
            <a:r>
              <a:rPr lang="es-ES" sz="4000" dirty="0" smtClean="0">
                <a:latin typeface="Papyrus" pitchFamily="66" charset="0"/>
              </a:rPr>
              <a:t>Erregaliz.</a:t>
            </a:r>
          </a:p>
          <a:p>
            <a:r>
              <a:rPr lang="es-ES" sz="4000" dirty="0" smtClean="0">
                <a:latin typeface="Papyrus" pitchFamily="66" charset="0"/>
              </a:rPr>
              <a:t> Fendoces.</a:t>
            </a:r>
          </a:p>
          <a:p>
            <a:r>
              <a:rPr lang="es-ES" sz="4000" dirty="0" smtClean="0">
                <a:latin typeface="Papyrus" pitchFamily="66" charset="0"/>
              </a:rPr>
              <a:t> Findoz.</a:t>
            </a:r>
          </a:p>
          <a:p>
            <a:r>
              <a:rPr lang="es-ES" sz="4000" dirty="0" smtClean="0">
                <a:latin typeface="Papyrus" pitchFamily="66" charset="0"/>
              </a:rPr>
              <a:t> Fustdolz. </a:t>
            </a:r>
          </a:p>
          <a:p>
            <a:r>
              <a:rPr lang="es-ES" sz="4000" dirty="0" smtClean="0">
                <a:latin typeface="Papyrus" pitchFamily="66" charset="0"/>
              </a:rPr>
              <a:t>Melosa.</a:t>
            </a:r>
          </a:p>
          <a:p>
            <a:r>
              <a:rPr lang="es-ES" sz="4000" dirty="0" smtClean="0">
                <a:latin typeface="Papyrus" pitchFamily="66" charset="0"/>
              </a:rPr>
              <a:t>Orojué.</a:t>
            </a:r>
          </a:p>
          <a:p>
            <a:r>
              <a:rPr lang="es-ES" sz="4000" dirty="0" smtClean="0">
                <a:latin typeface="Papyrus" pitchFamily="66" charset="0"/>
              </a:rPr>
              <a:t> Paliduz.</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811890"/>
          </a:xfrm>
        </p:spPr>
        <p:txBody>
          <a:bodyPr/>
          <a:lstStyle/>
          <a:p>
            <a:r>
              <a:rPr lang="es-ES" sz="3200" dirty="0" smtClean="0">
                <a:latin typeface="Papyrus" pitchFamily="66" charset="0"/>
              </a:rPr>
              <a:t> </a:t>
            </a:r>
            <a:r>
              <a:rPr lang="es-ES" sz="4000" dirty="0" smtClean="0">
                <a:latin typeface="Papyrus" pitchFamily="66" charset="0"/>
              </a:rPr>
              <a:t>Palo dulce.</a:t>
            </a:r>
          </a:p>
          <a:p>
            <a:r>
              <a:rPr lang="es-ES" sz="4000" dirty="0" smtClean="0">
                <a:latin typeface="Papyrus" pitchFamily="66" charset="0"/>
              </a:rPr>
              <a:t> Palo-luz.</a:t>
            </a:r>
          </a:p>
          <a:p>
            <a:r>
              <a:rPr lang="es-ES" sz="4000" dirty="0" smtClean="0">
                <a:latin typeface="Papyrus" pitchFamily="66" charset="0"/>
              </a:rPr>
              <a:t> Regalistia.</a:t>
            </a:r>
          </a:p>
          <a:p>
            <a:r>
              <a:rPr lang="es-ES" sz="4000" dirty="0" smtClean="0">
                <a:latin typeface="Papyrus" pitchFamily="66" charset="0"/>
              </a:rPr>
              <a:t> Regaliz.</a:t>
            </a:r>
          </a:p>
          <a:p>
            <a:r>
              <a:rPr lang="es-ES" sz="4000" dirty="0" smtClean="0">
                <a:latin typeface="Papyrus" pitchFamily="66" charset="0"/>
              </a:rPr>
              <a:t> Regaliza.</a:t>
            </a:r>
          </a:p>
          <a:p>
            <a:r>
              <a:rPr lang="es-ES" sz="4000" dirty="0" smtClean="0">
                <a:latin typeface="Papyrus" pitchFamily="66" charset="0"/>
              </a:rPr>
              <a:t> Rogalicia.</a:t>
            </a:r>
            <a:endParaRPr lang="es-ES" sz="1800" dirty="0" smtClean="0">
              <a:latin typeface="Papyrus" pitchFamily="66" charset="0"/>
            </a:endParaRPr>
          </a:p>
          <a:p>
            <a:endParaRPr lang="es-E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357166"/>
            <a:ext cx="8712831" cy="6072230"/>
          </a:xfrm>
        </p:spPr>
        <p:txBody>
          <a:bodyPr>
            <a:normAutofit fontScale="92500"/>
          </a:bodyPr>
          <a:lstStyle/>
          <a:p>
            <a:pPr>
              <a:buNone/>
            </a:pPr>
            <a:r>
              <a:rPr lang="es-MX" sz="4800" dirty="0" smtClean="0">
                <a:solidFill>
                  <a:schemeClr val="accent2">
                    <a:lumMod val="75000"/>
                  </a:schemeClr>
                </a:solidFill>
                <a:latin typeface="Jokerman" pitchFamily="82" charset="0"/>
              </a:rPr>
              <a:t>NOMBRE CIENTIFÍCO:</a:t>
            </a:r>
          </a:p>
          <a:p>
            <a:pPr>
              <a:buNone/>
            </a:pPr>
            <a:r>
              <a:rPr lang="es-ES" sz="4800" dirty="0" smtClean="0">
                <a:latin typeface="Papyrus" pitchFamily="66" charset="0"/>
              </a:rPr>
              <a:t>Glycyrrhiza glabra.</a:t>
            </a:r>
          </a:p>
          <a:p>
            <a:pPr>
              <a:buNone/>
            </a:pPr>
            <a:r>
              <a:rPr lang="es-MX" sz="4800" dirty="0" smtClean="0">
                <a:solidFill>
                  <a:schemeClr val="accent2">
                    <a:lumMod val="75000"/>
                  </a:schemeClr>
                </a:solidFill>
                <a:latin typeface="Jokerman" pitchFamily="82" charset="0"/>
              </a:rPr>
              <a:t>FAMILIA:</a:t>
            </a:r>
          </a:p>
          <a:p>
            <a:pPr>
              <a:buNone/>
            </a:pPr>
            <a:r>
              <a:rPr lang="es-MX" sz="4800" dirty="0" smtClean="0">
                <a:solidFill>
                  <a:schemeClr val="accent2">
                    <a:lumMod val="75000"/>
                  </a:schemeClr>
                </a:solidFill>
                <a:latin typeface="Jokerman" pitchFamily="82" charset="0"/>
              </a:rPr>
              <a:t> </a:t>
            </a:r>
            <a:r>
              <a:rPr lang="es-MX" sz="4800" dirty="0" smtClean="0">
                <a:latin typeface="Papyrus" pitchFamily="66" charset="0"/>
              </a:rPr>
              <a:t>Leguminosas (Fabáceas).</a:t>
            </a:r>
            <a:r>
              <a:rPr lang="es-MX" sz="4800" dirty="0" smtClean="0">
                <a:solidFill>
                  <a:schemeClr val="accent2">
                    <a:lumMod val="75000"/>
                  </a:schemeClr>
                </a:solidFill>
                <a:latin typeface="Jokerman" pitchFamily="82" charset="0"/>
              </a:rPr>
              <a:t> </a:t>
            </a:r>
          </a:p>
          <a:p>
            <a:pPr>
              <a:buNone/>
            </a:pPr>
            <a:r>
              <a:rPr lang="es-MX" sz="4800" dirty="0" smtClean="0">
                <a:solidFill>
                  <a:schemeClr val="accent2">
                    <a:lumMod val="75000"/>
                  </a:schemeClr>
                </a:solidFill>
                <a:latin typeface="Jokerman" pitchFamily="82" charset="0"/>
              </a:rPr>
              <a:t>ORIGEN:</a:t>
            </a:r>
          </a:p>
          <a:p>
            <a:pPr>
              <a:buNone/>
            </a:pPr>
            <a:r>
              <a:rPr lang="es-MX" sz="4800" dirty="0" smtClean="0">
                <a:latin typeface="Papyrus" pitchFamily="66" charset="0"/>
              </a:rPr>
              <a:t>Sur de Europa y zona occidental colindante con Asia.</a:t>
            </a:r>
          </a:p>
          <a:p>
            <a:pPr>
              <a:buNone/>
            </a:pPr>
            <a:endParaRPr lang="es-MX" sz="5400" dirty="0" smtClean="0">
              <a:solidFill>
                <a:schemeClr val="accent2">
                  <a:lumMod val="75000"/>
                </a:schemeClr>
              </a:solidFill>
              <a:latin typeface="Jokerman" pitchFamily="82" charset="0"/>
            </a:endParaRPr>
          </a:p>
          <a:p>
            <a:pPr>
              <a:buNone/>
            </a:pPr>
            <a:endParaRPr lang="es-MX" sz="5400" dirty="0" smtClean="0">
              <a:latin typeface="Papyrus" pitchFamily="66" charset="0"/>
            </a:endParaRPr>
          </a:p>
          <a:p>
            <a:pPr>
              <a:buNone/>
            </a:pPr>
            <a:endParaRPr lang="es-MX" sz="5400" dirty="0" smtClean="0">
              <a:solidFill>
                <a:schemeClr val="accent2">
                  <a:lumMod val="75000"/>
                </a:schemeClr>
              </a:solidFill>
              <a:latin typeface="Jokerman" pitchFamily="82" charset="0"/>
            </a:endParaRPr>
          </a:p>
          <a:p>
            <a:pPr>
              <a:buNone/>
            </a:pPr>
            <a:endParaRPr lang="es-ES" sz="5400" dirty="0" smtClean="0"/>
          </a:p>
          <a:p>
            <a:pPr>
              <a:buNone/>
            </a:pPr>
            <a:endParaRPr lang="es-MX" sz="5400" dirty="0" smtClean="0">
              <a:solidFill>
                <a:schemeClr val="accent2">
                  <a:lumMod val="75000"/>
                </a:schemeClr>
              </a:solidFill>
              <a:latin typeface="Jokerman" pitchFamily="82" charset="0"/>
            </a:endParaRPr>
          </a:p>
          <a:p>
            <a:pPr>
              <a:buNone/>
            </a:pPr>
            <a:endParaRPr lang="es-ES" sz="5400" dirty="0" smtClean="0">
              <a:solidFill>
                <a:schemeClr val="accent2">
                  <a:lumMod val="75000"/>
                </a:schemeClr>
              </a:solidFill>
              <a:latin typeface="Jokerman" pitchFamily="82" charset="0"/>
            </a:endParaRPr>
          </a:p>
          <a:p>
            <a:endParaRPr lang="es-ES" sz="5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501049">
            <a:off x="457200" y="267494"/>
            <a:ext cx="8229600" cy="4804580"/>
          </a:xfrm>
        </p:spPr>
        <p:txBody>
          <a:bodyPr>
            <a:normAutofit/>
          </a:bodyPr>
          <a:lstStyle/>
          <a:p>
            <a:r>
              <a:rPr lang="es-ES" sz="5400" dirty="0" smtClean="0">
                <a:solidFill>
                  <a:schemeClr val="accent2">
                    <a:lumMod val="75000"/>
                  </a:schemeClr>
                </a:solidFill>
                <a:effectLst/>
                <a:latin typeface="Jokerman" pitchFamily="82" charset="0"/>
              </a:rPr>
              <a:t>ALGUNOS DE SUS USOS RECOMENDADOS:</a:t>
            </a:r>
            <a:br>
              <a:rPr lang="es-ES" sz="5400" dirty="0" smtClean="0">
                <a:solidFill>
                  <a:schemeClr val="accent2">
                    <a:lumMod val="75000"/>
                  </a:schemeClr>
                </a:solidFill>
                <a:effectLst/>
                <a:latin typeface="Jokerman" pitchFamily="82" charset="0"/>
              </a:rPr>
            </a:br>
            <a:endParaRPr lang="es-ES" sz="4800" dirty="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883328"/>
          </a:xfrm>
        </p:spPr>
        <p:txBody>
          <a:bodyPr>
            <a:normAutofit/>
          </a:bodyPr>
          <a:lstStyle/>
          <a:p>
            <a:pPr>
              <a:buNone/>
            </a:pPr>
            <a:endParaRPr lang="es-ES" sz="3600" dirty="0" smtClean="0">
              <a:solidFill>
                <a:schemeClr val="accent2">
                  <a:lumMod val="75000"/>
                </a:schemeClr>
              </a:solidFill>
              <a:latin typeface="Jokerman" pitchFamily="82" charset="0"/>
            </a:endParaRPr>
          </a:p>
          <a:p>
            <a:r>
              <a:rPr lang="es-ES" sz="3200" dirty="0" smtClean="0">
                <a:latin typeface="Papyrus" pitchFamily="66" charset="0"/>
              </a:rPr>
              <a:t>Usos Orales (Forma DGL) Acidez Estomacal (Reflujo Esofágico),  Ulceras Bucales, Ulceras.</a:t>
            </a:r>
          </a:p>
          <a:p>
            <a:r>
              <a:rPr lang="es-ES" sz="3200" dirty="0" smtClean="0">
                <a:latin typeface="Papyrus" pitchFamily="66" charset="0"/>
              </a:rPr>
              <a:t> Usos Tópicos (Hierba Completa)Eccema, Herpes,  Psoriasis.</a:t>
            </a:r>
          </a:p>
          <a:p>
            <a:r>
              <a:rPr lang="es-ES" sz="3200" dirty="0" smtClean="0">
                <a:latin typeface="Papyrus" pitchFamily="66" charset="0"/>
              </a:rPr>
              <a:t> Usos Orales (Hierba Completa)Asma, Síndrome de Fatiga Crónica,  Tos.</a:t>
            </a:r>
            <a:br>
              <a:rPr lang="es-ES" sz="3200" dirty="0" smtClean="0">
                <a:latin typeface="Papyrus" pitchFamily="66" charset="0"/>
              </a:rPr>
            </a:br>
            <a:endParaRPr lang="es-ES" sz="3200" dirty="0" smtClean="0">
              <a:latin typeface="Papyrus" pitchFamily="66" charset="0"/>
            </a:endParaRP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525151">
            <a:off x="572170" y="1997070"/>
            <a:ext cx="8031283" cy="3532721"/>
          </a:xfrm>
        </p:spPr>
        <p:txBody>
          <a:bodyPr>
            <a:normAutofit/>
          </a:bodyPr>
          <a:lstStyle/>
          <a:p>
            <a:pPr>
              <a:buNone/>
            </a:pPr>
            <a:r>
              <a:rPr lang="es-ES" sz="6000" dirty="0" smtClean="0">
                <a:solidFill>
                  <a:schemeClr val="accent2">
                    <a:lumMod val="75000"/>
                  </a:schemeClr>
                </a:solidFill>
                <a:latin typeface="Jokerman" pitchFamily="82" charset="0"/>
              </a:rPr>
              <a:t>CARACTERÍSTICAS DEL OROZUZ:</a:t>
            </a:r>
            <a:r>
              <a:rPr lang="es-ES" sz="6000" dirty="0" smtClean="0"/>
              <a:t/>
            </a:r>
            <a:br>
              <a:rPr lang="es-ES" sz="6000" dirty="0" smtClean="0"/>
            </a:br>
            <a:endParaRPr lang="es-ES" sz="6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357850"/>
          </a:xfrm>
        </p:spPr>
        <p:txBody>
          <a:bodyPr>
            <a:normAutofit/>
          </a:bodyPr>
          <a:lstStyle/>
          <a:p>
            <a:pPr>
              <a:buNone/>
            </a:pPr>
            <a:r>
              <a:rPr lang="es-MX" sz="4000" dirty="0" smtClean="0">
                <a:latin typeface="Papyrus" pitchFamily="66" charset="0"/>
              </a:rPr>
              <a:t>      </a:t>
            </a:r>
            <a:r>
              <a:rPr lang="es-MX" sz="4400" dirty="0" smtClean="0">
                <a:latin typeface="Papyrus" pitchFamily="66" charset="0"/>
              </a:rPr>
              <a:t>Existen muchas clases de orozúz en todo el mundo y cada uno de ellos con sus peculiares características; pero en este caso vamos a describir el que manejamos en el proyecto.</a:t>
            </a:r>
            <a:endParaRPr lang="es-ES" sz="4400" dirty="0">
              <a:latin typeface="Papyru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921119">
            <a:off x="291957" y="234495"/>
            <a:ext cx="9064575" cy="6268099"/>
          </a:xfrm>
        </p:spPr>
        <p:txBody>
          <a:bodyPr>
            <a:noAutofit/>
          </a:bodyPr>
          <a:lstStyle/>
          <a:p>
            <a:r>
              <a:rPr lang="es-MX" sz="4800" dirty="0" smtClean="0">
                <a:solidFill>
                  <a:schemeClr val="accent2">
                    <a:lumMod val="75000"/>
                  </a:schemeClr>
                </a:solidFill>
                <a:effectLst/>
                <a:latin typeface="Jokerman" pitchFamily="82" charset="0"/>
              </a:rPr>
              <a:t>PROYECTO DE INVESTIGACIÓN</a:t>
            </a:r>
            <a:br>
              <a:rPr lang="es-MX" sz="4800" dirty="0" smtClean="0">
                <a:solidFill>
                  <a:schemeClr val="accent2">
                    <a:lumMod val="75000"/>
                  </a:schemeClr>
                </a:solidFill>
                <a:effectLst/>
                <a:latin typeface="Jokerman" pitchFamily="82" charset="0"/>
              </a:rPr>
            </a:br>
            <a:r>
              <a:rPr lang="es-MX" sz="4800" dirty="0" smtClean="0">
                <a:solidFill>
                  <a:schemeClr val="accent2">
                    <a:lumMod val="75000"/>
                  </a:schemeClr>
                </a:solidFill>
                <a:effectLst/>
                <a:latin typeface="Jokerman" pitchFamily="82" charset="0"/>
              </a:rPr>
              <a:t> EL BAÚL DE LA ABUELITA</a:t>
            </a:r>
            <a:br>
              <a:rPr lang="es-MX" sz="4800" dirty="0" smtClean="0">
                <a:solidFill>
                  <a:schemeClr val="accent2">
                    <a:lumMod val="75000"/>
                  </a:schemeClr>
                </a:solidFill>
                <a:effectLst/>
                <a:latin typeface="Jokerman" pitchFamily="82" charset="0"/>
              </a:rPr>
            </a:br>
            <a:r>
              <a:rPr lang="es-ES" sz="4800" dirty="0" smtClean="0">
                <a:solidFill>
                  <a:schemeClr val="accent2">
                    <a:lumMod val="75000"/>
                  </a:schemeClr>
                </a:solidFill>
                <a:effectLst/>
                <a:latin typeface="Jokerman" pitchFamily="82" charset="0"/>
              </a:rPr>
              <a:t/>
            </a:r>
            <a:br>
              <a:rPr lang="es-ES" sz="4800" dirty="0" smtClean="0">
                <a:solidFill>
                  <a:schemeClr val="accent2">
                    <a:lumMod val="75000"/>
                  </a:schemeClr>
                </a:solidFill>
                <a:effectLst/>
                <a:latin typeface="Jokerman" pitchFamily="82" charset="0"/>
              </a:rPr>
            </a:br>
            <a:r>
              <a:rPr lang="es-ES" sz="4800" dirty="0" smtClean="0">
                <a:solidFill>
                  <a:schemeClr val="accent2">
                    <a:lumMod val="75000"/>
                  </a:schemeClr>
                </a:solidFill>
                <a:effectLst/>
                <a:latin typeface="Jokerman" pitchFamily="82" charset="0"/>
              </a:rPr>
              <a:t>I.E.</a:t>
            </a:r>
            <a:r>
              <a:rPr lang="es-ES" dirty="0" smtClean="0">
                <a:solidFill>
                  <a:schemeClr val="accent2">
                    <a:lumMod val="75000"/>
                  </a:schemeClr>
                </a:solidFill>
                <a:effectLst/>
                <a:latin typeface="Jokerman" pitchFamily="82" charset="0"/>
              </a:rPr>
              <a:t>R</a:t>
            </a:r>
            <a:r>
              <a:rPr lang="es-ES" sz="5400" dirty="0" smtClean="0">
                <a:solidFill>
                  <a:schemeClr val="accent2">
                    <a:lumMod val="75000"/>
                  </a:schemeClr>
                </a:solidFill>
                <a:effectLst/>
                <a:latin typeface="Jokerman" pitchFamily="82" charset="0"/>
              </a:rPr>
              <a:t>.</a:t>
            </a:r>
            <a:r>
              <a:rPr lang="es-ES" dirty="0" smtClean="0">
                <a:solidFill>
                  <a:schemeClr val="accent2">
                    <a:lumMod val="75000"/>
                  </a:schemeClr>
                </a:solidFill>
                <a:effectLst/>
                <a:latin typeface="Jokerman" pitchFamily="82" charset="0"/>
              </a:rPr>
              <a:t>LA.T</a:t>
            </a:r>
            <a:endParaRPr lang="es-ES" sz="6000" dirty="0">
              <a:solidFill>
                <a:schemeClr val="accent2">
                  <a:lumMod val="75000"/>
                </a:schemeClr>
              </a:solidFill>
              <a:effectLst/>
              <a:latin typeface="Jokerm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740452"/>
          </a:xfrm>
        </p:spPr>
        <p:txBody>
          <a:bodyPr>
            <a:normAutofit/>
          </a:bodyPr>
          <a:lstStyle/>
          <a:p>
            <a:r>
              <a:rPr lang="es-MX" sz="4000" dirty="0" smtClean="0">
                <a:latin typeface="Papyrus" pitchFamily="66" charset="0"/>
              </a:rPr>
              <a:t>Hojas color verde oscuro de forma alargada y con pequeñas vellosidades.</a:t>
            </a:r>
          </a:p>
          <a:p>
            <a:r>
              <a:rPr lang="es-MX" sz="4000" dirty="0" smtClean="0">
                <a:latin typeface="Papyrus" pitchFamily="66" charset="0"/>
              </a:rPr>
              <a:t>Tallos leñosos, pero delgados.</a:t>
            </a:r>
          </a:p>
          <a:p>
            <a:r>
              <a:rPr lang="es-MX" sz="4000" dirty="0" smtClean="0">
                <a:latin typeface="Papyrus" pitchFamily="66" charset="0"/>
              </a:rPr>
              <a:t>Raíces fibrosas.</a:t>
            </a:r>
          </a:p>
          <a:p>
            <a:r>
              <a:rPr lang="es-MX" sz="4000" dirty="0" smtClean="0">
                <a:latin typeface="Papyrus" pitchFamily="66" charset="0"/>
              </a:rPr>
              <a:t>Flores de color marfil y en forma de tusa.</a:t>
            </a:r>
          </a:p>
          <a:p>
            <a:r>
              <a:rPr lang="es-MX" sz="4000" dirty="0" smtClean="0">
                <a:latin typeface="Papyrus" pitchFamily="66" charset="0"/>
              </a:rPr>
              <a:t>Olor dulce y característico.</a:t>
            </a:r>
          </a:p>
          <a:p>
            <a:endParaRPr lang="es-MX" sz="4000" dirty="0" smtClean="0">
              <a:latin typeface="Papyrus" pitchFamily="66" charset="0"/>
            </a:endParaRPr>
          </a:p>
          <a:p>
            <a:pPr>
              <a:buNone/>
            </a:pPr>
            <a:endParaRPr lang="es-MX" sz="4000" dirty="0" smtClean="0">
              <a:latin typeface="Papyrus" pitchFamily="66" charset="0"/>
            </a:endParaRPr>
          </a:p>
          <a:p>
            <a:endParaRPr lang="es-MX" sz="3600" dirty="0" smtClean="0">
              <a:latin typeface="Papyrus" pitchFamily="66" charset="0"/>
            </a:endParaRPr>
          </a:p>
          <a:p>
            <a:pPr>
              <a:buNone/>
            </a:pPr>
            <a:endParaRPr lang="es-MX" sz="3600" dirty="0" smtClean="0">
              <a:latin typeface="Papyrus" pitchFamily="66" charset="0"/>
            </a:endParaRPr>
          </a:p>
          <a:p>
            <a:endParaRPr lang="es-ES" sz="3600" dirty="0">
              <a:latin typeface="Papyru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883328"/>
          </a:xfrm>
        </p:spPr>
        <p:txBody>
          <a:bodyPr/>
          <a:lstStyle/>
          <a:p>
            <a:r>
              <a:rPr lang="es-MX" sz="4000" dirty="0" smtClean="0">
                <a:latin typeface="Papyrus" pitchFamily="66" charset="0"/>
              </a:rPr>
              <a:t>Se extiende por el suelo como un arbusto y llegando a ser bastante abundante .</a:t>
            </a:r>
          </a:p>
          <a:p>
            <a:r>
              <a:rPr lang="es-MX" sz="4000" dirty="0" smtClean="0">
                <a:latin typeface="Papyrus" pitchFamily="66" charset="0"/>
              </a:rPr>
              <a:t>Es inmune a las plagas que comúnmente atacan los cultivos en las fincas (hormigas, y gusanos).</a:t>
            </a:r>
          </a:p>
          <a:p>
            <a:r>
              <a:rPr lang="es-MX" sz="4000" dirty="0" smtClean="0">
                <a:latin typeface="Papyrus" pitchFamily="66" charset="0"/>
              </a:rPr>
              <a:t>Resistente al calor.</a:t>
            </a:r>
          </a:p>
          <a:p>
            <a:endParaRPr lang="es-MX" sz="3600" dirty="0" smtClean="0">
              <a:latin typeface="Papyrus" pitchFamily="66" charset="0"/>
            </a:endParaRPr>
          </a:p>
          <a:p>
            <a:pPr>
              <a:buNone/>
            </a:pPr>
            <a:endParaRPr lang="es-MX" sz="3200" dirty="0" smtClean="0">
              <a:latin typeface="Papyrus" pitchFamily="66" charset="0"/>
            </a:endParaRPr>
          </a:p>
          <a:p>
            <a:pPr>
              <a:buNone/>
            </a:pP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669389">
            <a:off x="724917" y="1158272"/>
            <a:ext cx="8229600" cy="4523777"/>
          </a:xfrm>
        </p:spPr>
        <p:txBody>
          <a:bodyPr>
            <a:normAutofit/>
          </a:bodyPr>
          <a:lstStyle/>
          <a:p>
            <a:r>
              <a:rPr lang="es-ES" sz="5400" dirty="0" smtClean="0">
                <a:solidFill>
                  <a:schemeClr val="accent2">
                    <a:lumMod val="75000"/>
                  </a:schemeClr>
                </a:solidFill>
                <a:effectLst/>
                <a:latin typeface="Jokerman" pitchFamily="82" charset="0"/>
              </a:rPr>
              <a:t>PRINCIPIOS ACTIVOS DEL OROZÚZ: </a:t>
            </a:r>
            <a:br>
              <a:rPr lang="es-ES" sz="5400" dirty="0" smtClean="0">
                <a:solidFill>
                  <a:schemeClr val="accent2">
                    <a:lumMod val="75000"/>
                  </a:schemeClr>
                </a:solidFill>
                <a:effectLst/>
                <a:latin typeface="Jokerman" pitchFamily="82" charset="0"/>
              </a:rPr>
            </a:br>
            <a:endParaRPr lang="es-ES" dirty="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954766"/>
          </a:xfrm>
        </p:spPr>
        <p:txBody>
          <a:bodyPr>
            <a:normAutofit/>
          </a:bodyPr>
          <a:lstStyle/>
          <a:p>
            <a:pPr>
              <a:buNone/>
            </a:pPr>
            <a:endParaRPr lang="es-ES" sz="3600" dirty="0" smtClean="0">
              <a:solidFill>
                <a:schemeClr val="accent2">
                  <a:lumMod val="75000"/>
                </a:schemeClr>
              </a:solidFill>
              <a:latin typeface="Jokerman" pitchFamily="82" charset="0"/>
            </a:endParaRPr>
          </a:p>
          <a:p>
            <a:r>
              <a:rPr lang="es-ES" sz="3600" dirty="0" smtClean="0">
                <a:latin typeface="Papyrus" pitchFamily="66" charset="0"/>
              </a:rPr>
              <a:t>Saponósidos triterpénicos: glicirricina (6 a 13%) principio de intenso poder edulcorante. Numerosos flavonoides pertenecientes a varios grupos:</a:t>
            </a:r>
          </a:p>
          <a:p>
            <a:r>
              <a:rPr lang="es-ES" sz="3600" dirty="0" smtClean="0">
                <a:latin typeface="Papyrus" pitchFamily="66" charset="0"/>
              </a:rPr>
              <a:t>Flavonas.</a:t>
            </a:r>
          </a:p>
          <a:p>
            <a:r>
              <a:rPr lang="es-ES" sz="3600" dirty="0" smtClean="0">
                <a:latin typeface="Papyrus" pitchFamily="66" charset="0"/>
              </a:rPr>
              <a:t>Bisprenilflavonas.</a:t>
            </a:r>
          </a:p>
          <a:p>
            <a:r>
              <a:rPr lang="es-ES" sz="3600" dirty="0" smtClean="0">
                <a:latin typeface="Papyrus" pitchFamily="66" charset="0"/>
              </a:rPr>
              <a:t>Piranoflavonas.</a:t>
            </a:r>
            <a:endParaRPr lang="es-ES" sz="3200" dirty="0" smtClean="0">
              <a:latin typeface="Papyrus" pitchFamily="66" charset="0"/>
            </a:endParaRPr>
          </a:p>
          <a:p>
            <a:endParaRPr lang="es-ES" sz="3200"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669014"/>
          </a:xfrm>
        </p:spPr>
        <p:txBody>
          <a:bodyPr>
            <a:normAutofit/>
          </a:bodyPr>
          <a:lstStyle/>
          <a:p>
            <a:endParaRPr lang="es-ES" dirty="0" smtClean="0"/>
          </a:p>
          <a:p>
            <a:r>
              <a:rPr lang="es-ES" sz="4000" dirty="0" smtClean="0">
                <a:latin typeface="Papyrus" pitchFamily="66" charset="0"/>
              </a:rPr>
              <a:t>Isoflavonoides.</a:t>
            </a:r>
          </a:p>
          <a:p>
            <a:r>
              <a:rPr lang="es-ES" sz="4000" dirty="0" smtClean="0">
                <a:latin typeface="Papyrus" pitchFamily="66" charset="0"/>
              </a:rPr>
              <a:t>Isoflovenos.</a:t>
            </a:r>
          </a:p>
          <a:p>
            <a:r>
              <a:rPr lang="es-ES" sz="4000" dirty="0" smtClean="0">
                <a:latin typeface="Papyrus" pitchFamily="66" charset="0"/>
              </a:rPr>
              <a:t>Piranopterocarpanos.</a:t>
            </a:r>
          </a:p>
          <a:p>
            <a:r>
              <a:rPr lang="es-ES" sz="4000" dirty="0" smtClean="0">
                <a:latin typeface="Papyrus" pitchFamily="66" charset="0"/>
              </a:rPr>
              <a:t>Cumarinas.</a:t>
            </a:r>
          </a:p>
          <a:p>
            <a:r>
              <a:rPr lang="es-ES" sz="4000" dirty="0" smtClean="0">
                <a:latin typeface="Papyrus" pitchFamily="66" charset="0"/>
              </a:rPr>
              <a:t>Cumestranos.</a:t>
            </a:r>
          </a:p>
          <a:p>
            <a:endParaRPr lang="es-ES" sz="3200" dirty="0">
              <a:latin typeface="Papyru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883328"/>
          </a:xfrm>
        </p:spPr>
        <p:txBody>
          <a:bodyPr>
            <a:normAutofit/>
          </a:bodyPr>
          <a:lstStyle/>
          <a:p>
            <a:r>
              <a:rPr lang="es-ES" sz="4000" dirty="0" smtClean="0">
                <a:latin typeface="Papyrus" pitchFamily="66" charset="0"/>
              </a:rPr>
              <a:t>Triterpenoides.</a:t>
            </a:r>
          </a:p>
          <a:p>
            <a:r>
              <a:rPr lang="es-ES" sz="4000" dirty="0" smtClean="0">
                <a:latin typeface="Papyrus" pitchFamily="66" charset="0"/>
              </a:rPr>
              <a:t>Esteroles.</a:t>
            </a:r>
          </a:p>
          <a:p>
            <a:r>
              <a:rPr lang="es-ES" sz="4000" dirty="0" smtClean="0">
                <a:latin typeface="Papyrus" pitchFamily="66" charset="0"/>
              </a:rPr>
              <a:t>Aminas.</a:t>
            </a:r>
          </a:p>
          <a:p>
            <a:r>
              <a:rPr lang="es-ES" sz="4000" dirty="0" smtClean="0">
                <a:latin typeface="Papyrus" pitchFamily="66" charset="0"/>
              </a:rPr>
              <a:t>Glúcidos </a:t>
            </a:r>
          </a:p>
          <a:p>
            <a:r>
              <a:rPr lang="es-ES" sz="4000" dirty="0" smtClean="0">
                <a:latin typeface="Papyrus" pitchFamily="66" charset="0"/>
              </a:rPr>
              <a:t>Aceite esencial, que dota al orozuz de su aroma característico.</a:t>
            </a:r>
          </a:p>
          <a:p>
            <a:endParaRPr lang="es-E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8229600" cy="5097510"/>
          </a:xfrm>
        </p:spPr>
        <p:txBody>
          <a:bodyPr>
            <a:normAutofit/>
          </a:bodyPr>
          <a:lstStyle/>
          <a:p>
            <a:r>
              <a:rPr lang="es-MX" sz="4000" dirty="0" smtClean="0">
                <a:latin typeface="Papyrus" pitchFamily="66" charset="0"/>
              </a:rPr>
              <a:t>Minerales: calcio, cobalto, fósforo, magnesio, potasio, silicio y sodio.</a:t>
            </a:r>
          </a:p>
          <a:p>
            <a:r>
              <a:rPr lang="es-MX" sz="4000" dirty="0" smtClean="0">
                <a:latin typeface="Papyrus" pitchFamily="66" charset="0"/>
              </a:rPr>
              <a:t>Vitaminas: vitamina C y tiamina</a:t>
            </a:r>
            <a:endParaRPr lang="es-ES" sz="4000" dirty="0">
              <a:latin typeface="Papyru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dirty="0" smtClean="0">
                <a:solidFill>
                  <a:schemeClr val="accent2">
                    <a:lumMod val="75000"/>
                  </a:schemeClr>
                </a:solidFill>
                <a:effectLst/>
                <a:latin typeface="Jokerman" pitchFamily="82" charset="0"/>
              </a:rPr>
              <a:t>APLICACIONES DEL OROZUZ:</a:t>
            </a:r>
            <a:br>
              <a:rPr lang="es-ES" sz="4000" dirty="0" smtClean="0">
                <a:solidFill>
                  <a:schemeClr val="accent2">
                    <a:lumMod val="75000"/>
                  </a:schemeClr>
                </a:solidFill>
                <a:effectLst/>
                <a:latin typeface="Jokerman" pitchFamily="82" charset="0"/>
              </a:rPr>
            </a:br>
            <a:endParaRPr lang="es-ES" dirty="0">
              <a:solidFill>
                <a:schemeClr val="accent2">
                  <a:lumMod val="75000"/>
                </a:schemeClr>
              </a:solidFill>
              <a:effectLst/>
              <a:latin typeface="Jokerman" pitchFamily="82" charset="0"/>
            </a:endParaRPr>
          </a:p>
        </p:txBody>
      </p:sp>
      <p:sp>
        <p:nvSpPr>
          <p:cNvPr id="3" name="2 Marcador de contenido"/>
          <p:cNvSpPr>
            <a:spLocks noGrp="1"/>
          </p:cNvSpPr>
          <p:nvPr>
            <p:ph idx="1"/>
          </p:nvPr>
        </p:nvSpPr>
        <p:spPr/>
        <p:txBody>
          <a:bodyPr/>
          <a:lstStyle/>
          <a:p>
            <a:pPr>
              <a:buNone/>
            </a:pPr>
            <a:r>
              <a:rPr lang="es-MX" dirty="0" smtClean="0">
                <a:latin typeface="Papyrus" pitchFamily="66" charset="0"/>
              </a:rPr>
              <a:t>El orozuz tiene variados usos entre los cuales se encuentran:</a:t>
            </a:r>
          </a:p>
          <a:p>
            <a:r>
              <a:rPr lang="es-MX" dirty="0" smtClean="0">
                <a:latin typeface="Papyrus" pitchFamily="66" charset="0"/>
              </a:rPr>
              <a:t>Tratamientos de forma tópica para heridas o lesiones externas como la psoriasis, herpes labial, eccemas.</a:t>
            </a:r>
          </a:p>
          <a:p>
            <a:r>
              <a:rPr lang="es-MX" dirty="0" smtClean="0">
                <a:latin typeface="Papyrus" pitchFamily="66" charset="0"/>
              </a:rPr>
              <a:t>Tratamientos de forma oral para tratar enfermedades como las ulceras, gripe, disminución de la actividad normal de las glándulas renales, presión arterial baja ,etc.</a:t>
            </a:r>
            <a:endParaRPr lang="es-ES" dirty="0">
              <a:latin typeface="Papyru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26204"/>
          </a:xfrm>
        </p:spPr>
        <p:txBody>
          <a:bodyPr>
            <a:normAutofit lnSpcReduction="10000"/>
          </a:bodyPr>
          <a:lstStyle/>
          <a:p>
            <a:endParaRPr lang="es-MX" dirty="0" smtClean="0">
              <a:latin typeface="Papyrus" pitchFamily="66" charset="0"/>
            </a:endParaRPr>
          </a:p>
          <a:p>
            <a:r>
              <a:rPr lang="es-MX" dirty="0" smtClean="0">
                <a:latin typeface="Papyrus" pitchFamily="66" charset="0"/>
              </a:rPr>
              <a:t>Manejo y control del mal aliento.</a:t>
            </a:r>
          </a:p>
          <a:p>
            <a:r>
              <a:rPr lang="es-MX" dirty="0" smtClean="0">
                <a:latin typeface="Papyrus" pitchFamily="66" charset="0"/>
              </a:rPr>
              <a:t>creador de defensas y calorías en el organismo por ello es recomendado para persona que sufren de SIDA pero bajo el control médico.</a:t>
            </a:r>
          </a:p>
          <a:p>
            <a:r>
              <a:rPr lang="es-MX" dirty="0" smtClean="0">
                <a:latin typeface="Papyrus" pitchFamily="66" charset="0"/>
              </a:rPr>
              <a:t>Estimulante del apetito en los niños.</a:t>
            </a:r>
          </a:p>
          <a:p>
            <a:r>
              <a:rPr lang="es-MX" dirty="0" smtClean="0">
                <a:latin typeface="Papyrus" pitchFamily="66" charset="0"/>
              </a:rPr>
              <a:t>En el campo comercial como endulzante en diversas bebidas, té, barras de dulce y en la industria tabaquera para atenuar al olor y sabor del tabaco.</a:t>
            </a:r>
          </a:p>
          <a:p>
            <a:r>
              <a:rPr lang="es-ES" dirty="0" smtClean="0">
                <a:latin typeface="Papyrus" pitchFamily="66" charset="0"/>
              </a:rPr>
              <a:t>Elemento armonizante en las practicas del Feng shui.</a:t>
            </a:r>
            <a:endParaRPr lang="es-ES" dirty="0">
              <a:latin typeface="Papyru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lumMod val="75000"/>
                  </a:schemeClr>
                </a:solidFill>
                <a:effectLst>
                  <a:outerShdw blurRad="38100" dist="38100" dir="2700000" algn="tl">
                    <a:srgbClr val="000000">
                      <a:alpha val="43137"/>
                    </a:srgbClr>
                  </a:outerShdw>
                </a:effectLst>
                <a:latin typeface="Jokerman" pitchFamily="82" charset="0"/>
              </a:rPr>
              <a:t>CONTRAINDICACIONES DEL OROZUZ</a:t>
            </a:r>
            <a:endParaRPr lang="es-ES" dirty="0">
              <a:solidFill>
                <a:schemeClr val="accent2">
                  <a:lumMod val="75000"/>
                </a:schemeClr>
              </a:solidFill>
              <a:effectLst>
                <a:outerShdw blurRad="38100" dist="38100" dir="2700000" algn="tl">
                  <a:srgbClr val="000000">
                    <a:alpha val="43137"/>
                  </a:srgbClr>
                </a:outerShdw>
              </a:effectLst>
              <a:latin typeface="Jokerman" pitchFamily="82" charset="0"/>
            </a:endParaRPr>
          </a:p>
        </p:txBody>
      </p:sp>
      <p:sp>
        <p:nvSpPr>
          <p:cNvPr id="3" name="2 Marcador de contenido"/>
          <p:cNvSpPr>
            <a:spLocks noGrp="1"/>
          </p:cNvSpPr>
          <p:nvPr>
            <p:ph idx="1"/>
          </p:nvPr>
        </p:nvSpPr>
        <p:spPr/>
        <p:txBody>
          <a:bodyPr/>
          <a:lstStyle/>
          <a:p>
            <a:pPr>
              <a:buNone/>
            </a:pPr>
            <a:r>
              <a:rPr lang="es-MX" dirty="0" smtClean="0"/>
              <a:t>    </a:t>
            </a:r>
            <a:r>
              <a:rPr lang="es-MX" sz="3600" dirty="0" smtClean="0">
                <a:latin typeface="Papyrus" pitchFamily="66" charset="0"/>
              </a:rPr>
              <a:t>El orozuz en medio de todas las plantas medicinales tiene una gran peculiaridad pues esta es una de las pocas que maneja contraindicaciones, para así evitar grandes dolores de cabeza, unas de estas son:</a:t>
            </a:r>
            <a:endParaRPr lang="es-ES" sz="3600" dirty="0">
              <a:latin typeface="Papyru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a:bodyPr>
          <a:lstStyle/>
          <a:p>
            <a:pPr algn="ctr">
              <a:buNone/>
            </a:pPr>
            <a:r>
              <a:rPr lang="es-MX" sz="3200" b="1" dirty="0" smtClean="0">
                <a:latin typeface="Papyrus" pitchFamily="66" charset="0"/>
              </a:rPr>
              <a:t>Las propiedades medicinales de las plantas son un tema en cierto modo “mandado a recoger “ por la mayoría de jóvenes hoy en día ,sin importar donde se encuentren(ciudad o campo). Sin embargo con esta clase proyectos hemos comenzado a motivar a los jóvenes y en si a toda la comunidad a retomar estas costumbres combinando lo bueno del ayer y lo bueno de hoy, haciéndolo mucho mas llamativo</a:t>
            </a:r>
            <a:r>
              <a:rPr lang="es-MX" b="1" dirty="0" smtClean="0">
                <a:latin typeface="Papyrus" pitchFamily="66" charset="0"/>
              </a:rPr>
              <a:t>.</a:t>
            </a:r>
            <a:endParaRPr lang="es-ES" b="1" dirty="0">
              <a:latin typeface="Papyru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954766"/>
          </a:xfrm>
        </p:spPr>
        <p:txBody>
          <a:bodyPr>
            <a:normAutofit/>
          </a:bodyPr>
          <a:lstStyle/>
          <a:p>
            <a:r>
              <a:rPr lang="es-MX" sz="3200" dirty="0" smtClean="0">
                <a:latin typeface="Papyrus" pitchFamily="66" charset="0"/>
              </a:rPr>
              <a:t>No apto para persona hipertensas.</a:t>
            </a:r>
          </a:p>
          <a:p>
            <a:r>
              <a:rPr lang="es-MX" sz="3200" dirty="0" smtClean="0">
                <a:latin typeface="Papyrus" pitchFamily="66" charset="0"/>
              </a:rPr>
              <a:t>Con problemas cardiacos.</a:t>
            </a:r>
          </a:p>
          <a:p>
            <a:r>
              <a:rPr lang="es-MX" sz="3200" dirty="0" smtClean="0">
                <a:latin typeface="Papyrus" pitchFamily="66" charset="0"/>
              </a:rPr>
              <a:t>Trastornos renales.</a:t>
            </a:r>
          </a:p>
          <a:p>
            <a:r>
              <a:rPr lang="es-MX" sz="3200" dirty="0" smtClean="0">
                <a:latin typeface="Papyrus" pitchFamily="66" charset="0"/>
              </a:rPr>
              <a:t>Diabetes grado ||.</a:t>
            </a:r>
          </a:p>
          <a:p>
            <a:r>
              <a:rPr lang="es-MX" sz="3200" dirty="0" smtClean="0">
                <a:latin typeface="Papyrus" pitchFamily="66" charset="0"/>
              </a:rPr>
              <a:t>Puede producir retención de líquidos y aumentar los niveles de sodio.</a:t>
            </a:r>
          </a:p>
          <a:p>
            <a:r>
              <a:rPr lang="es-MX" sz="3200" dirty="0" smtClean="0">
                <a:latin typeface="Papyrus" pitchFamily="66" charset="0"/>
              </a:rPr>
              <a:t>Disminución de potasio.</a:t>
            </a:r>
          </a:p>
          <a:p>
            <a:pPr>
              <a:buNone/>
            </a:pPr>
            <a:endParaRPr lang="es-MX" sz="3200" dirty="0" smtClean="0">
              <a:latin typeface="Papyrus" pitchFamily="66" charset="0"/>
            </a:endParaRPr>
          </a:p>
          <a:p>
            <a:pPr algn="ctr">
              <a:buNone/>
            </a:pPr>
            <a:r>
              <a:rPr lang="es-MX" sz="3200" dirty="0" smtClean="0">
                <a:latin typeface="Papyrus" pitchFamily="66" charset="0"/>
              </a:rPr>
              <a:t>No se debe exceder su consumo puede ser riesgoso para su salud.</a:t>
            </a:r>
          </a:p>
          <a:p>
            <a:endParaRPr lang="es-MX" sz="3200" dirty="0" smtClean="0">
              <a:latin typeface="Papyrus" pitchFamily="66" charset="0"/>
            </a:endParaRPr>
          </a:p>
          <a:p>
            <a:endParaRPr lang="es-ES" sz="3200" dirty="0">
              <a:latin typeface="Papyru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273690">
            <a:off x="556342" y="1264021"/>
            <a:ext cx="7717816" cy="2626713"/>
          </a:xfrm>
        </p:spPr>
        <p:txBody>
          <a:bodyPr>
            <a:normAutofit/>
          </a:bodyPr>
          <a:lstStyle/>
          <a:p>
            <a:r>
              <a:rPr lang="es-MX" sz="6000" dirty="0" smtClean="0">
                <a:solidFill>
                  <a:schemeClr val="accent2">
                    <a:lumMod val="75000"/>
                  </a:schemeClr>
                </a:solidFill>
                <a:effectLst/>
                <a:latin typeface="Jokerman" pitchFamily="82" charset="0"/>
              </a:rPr>
              <a:t>PANELITAS DE OROZUZ</a:t>
            </a:r>
            <a:endParaRPr lang="es-ES" sz="6000" dirty="0">
              <a:solidFill>
                <a:schemeClr val="accent2">
                  <a:lumMod val="75000"/>
                </a:schemeClr>
              </a:solidFill>
              <a:effectLst/>
              <a:latin typeface="Jokerman" pitchFamily="8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26204"/>
          </a:xfrm>
        </p:spPr>
        <p:txBody>
          <a:bodyPr>
            <a:normAutofit/>
          </a:bodyPr>
          <a:lstStyle/>
          <a:p>
            <a:pPr algn="ctr">
              <a:buNone/>
            </a:pPr>
            <a:r>
              <a:rPr lang="es-MX" sz="4000" dirty="0" smtClean="0">
                <a:latin typeface="Papyrus" pitchFamily="66" charset="0"/>
              </a:rPr>
              <a:t>Las panelitas de orozuz son a base de panela, agua y las hojas y tallos de la planta.</a:t>
            </a:r>
          </a:p>
          <a:p>
            <a:pPr algn="ctr">
              <a:buNone/>
            </a:pPr>
            <a:r>
              <a:rPr lang="es-MX" sz="4000" dirty="0" smtClean="0">
                <a:latin typeface="Papyrus" pitchFamily="66" charset="0"/>
              </a:rPr>
              <a:t>Fueron una creación casera por parte de mi familia y se pueden consumir solas o en forma de aromática.</a:t>
            </a:r>
            <a:endParaRPr lang="es-ES" sz="4000" dirty="0">
              <a:latin typeface="Papyru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181183">
            <a:off x="-264731" y="416498"/>
            <a:ext cx="8982273" cy="4590266"/>
          </a:xfrm>
        </p:spPr>
        <p:txBody>
          <a:bodyPr>
            <a:noAutofit/>
          </a:bodyPr>
          <a:lstStyle/>
          <a:p>
            <a:r>
              <a:rPr lang="es-MX" sz="6600" dirty="0" smtClean="0">
                <a:solidFill>
                  <a:schemeClr val="accent2">
                    <a:lumMod val="75000"/>
                  </a:schemeClr>
                </a:solidFill>
                <a:effectLst/>
                <a:latin typeface="Jokerman" pitchFamily="82" charset="0"/>
              </a:rPr>
              <a:t>    PROCESO DE ELABORAIÓN</a:t>
            </a:r>
            <a:endParaRPr lang="es-ES" sz="6600" dirty="0">
              <a:solidFill>
                <a:schemeClr val="accent2">
                  <a:lumMod val="75000"/>
                </a:schemeClr>
              </a:solidFill>
              <a:effectLst/>
              <a:latin typeface="Jokerman"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428604"/>
          <a:ext cx="8229600" cy="6026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rot="20132059">
            <a:off x="457200" y="267494"/>
            <a:ext cx="8229600" cy="4018762"/>
          </a:xfrm>
        </p:spPr>
        <p:txBody>
          <a:bodyPr>
            <a:normAutofit/>
          </a:bodyPr>
          <a:lstStyle/>
          <a:p>
            <a:r>
              <a:rPr lang="es-MX" sz="6600" dirty="0" smtClean="0">
                <a:solidFill>
                  <a:schemeClr val="accent2">
                    <a:lumMod val="75000"/>
                  </a:schemeClr>
                </a:solidFill>
                <a:effectLst/>
                <a:latin typeface="Jokerman" pitchFamily="82" charset="0"/>
              </a:rPr>
              <a:t>FOTOGRAFIAS</a:t>
            </a:r>
            <a:endParaRPr lang="es-ES" sz="6600" dirty="0">
              <a:solidFill>
                <a:schemeClr val="accent2">
                  <a:lumMod val="75000"/>
                </a:schemeClr>
              </a:solidFill>
              <a:effectLst/>
              <a:latin typeface="Jokerman" pitchFamily="8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1_06_08_06_35_40_156.jpg"/>
          <p:cNvPicPr>
            <a:picLocks noGrp="1" noChangeAspect="1"/>
          </p:cNvPicPr>
          <p:nvPr>
            <p:ph idx="1"/>
          </p:nvPr>
        </p:nvPicPr>
        <p:blipFill>
          <a:blip r:embed="rId2"/>
          <a:stretch>
            <a:fillRect/>
          </a:stretch>
        </p:blipFill>
        <p:spPr>
          <a:xfrm>
            <a:off x="0" y="0"/>
            <a:ext cx="9144000" cy="6858000"/>
          </a:xfrm>
          <a:effectLst>
            <a:softEdge rad="317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1_06_08_06_36_01_031.jpg"/>
          <p:cNvPicPr>
            <a:picLocks noGrp="1" noChangeAspect="1"/>
          </p:cNvPicPr>
          <p:nvPr>
            <p:ph idx="1"/>
          </p:nvPr>
        </p:nvPicPr>
        <p:blipFill>
          <a:blip r:embed="rId2"/>
          <a:stretch>
            <a:fillRect/>
          </a:stretch>
        </p:blipFill>
        <p:spPr>
          <a:xfrm>
            <a:off x="0" y="0"/>
            <a:ext cx="9144000" cy="6858000"/>
          </a:xfrm>
          <a:effectLst>
            <a:softEdge rad="317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1_06_08_06_36_34_390.jpg"/>
          <p:cNvPicPr>
            <a:picLocks noGrp="1" noChangeAspect="1"/>
          </p:cNvPicPr>
          <p:nvPr>
            <p:ph idx="1"/>
          </p:nvPr>
        </p:nvPicPr>
        <p:blipFill>
          <a:blip r:embed="rId2"/>
          <a:stretch>
            <a:fillRect/>
          </a:stretch>
        </p:blipFill>
        <p:spPr>
          <a:xfrm>
            <a:off x="0" y="0"/>
            <a:ext cx="91440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705291">
            <a:off x="185975" y="1918304"/>
            <a:ext cx="8229600" cy="2464024"/>
          </a:xfrm>
        </p:spPr>
        <p:txBody>
          <a:bodyPr>
            <a:normAutofit/>
          </a:bodyPr>
          <a:lstStyle/>
          <a:p>
            <a:pPr>
              <a:buNone/>
            </a:pPr>
            <a:r>
              <a:rPr lang="es-MX" sz="11500" dirty="0" smtClean="0">
                <a:solidFill>
                  <a:schemeClr val="accent2">
                    <a:lumMod val="75000"/>
                  </a:schemeClr>
                </a:solidFill>
                <a:latin typeface="Jokerman" pitchFamily="82" charset="0"/>
              </a:rPr>
              <a:t>GRACIAS</a:t>
            </a:r>
            <a:endParaRPr lang="es-ES" sz="11500" dirty="0">
              <a:solidFill>
                <a:schemeClr val="accent2">
                  <a:lumMod val="75000"/>
                </a:schemeClr>
              </a:solidFill>
              <a:latin typeface="Jokerm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109542">
            <a:off x="616987" y="2079099"/>
            <a:ext cx="8229600" cy="1689068"/>
          </a:xfrm>
        </p:spPr>
        <p:txBody>
          <a:bodyPr>
            <a:normAutofit/>
          </a:bodyPr>
          <a:lstStyle/>
          <a:p>
            <a:pPr>
              <a:buNone/>
            </a:pPr>
            <a:r>
              <a:rPr lang="es-MX" sz="8800" dirty="0" smtClean="0">
                <a:solidFill>
                  <a:schemeClr val="accent2">
                    <a:lumMod val="75000"/>
                  </a:schemeClr>
                </a:solidFill>
                <a:latin typeface="Jokerman" pitchFamily="82" charset="0"/>
              </a:rPr>
              <a:t>OBJETIVOS</a:t>
            </a:r>
            <a:endParaRPr lang="es-ES"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rmAutofit fontScale="92500"/>
          </a:bodyPr>
          <a:lstStyle/>
          <a:p>
            <a:endParaRPr lang="es-MX" b="1" dirty="0" smtClean="0">
              <a:latin typeface="Papyrus" pitchFamily="66" charset="0"/>
            </a:endParaRPr>
          </a:p>
          <a:p>
            <a:r>
              <a:rPr lang="es-MX" sz="3600" b="1" dirty="0" smtClean="0">
                <a:latin typeface="Papyrus" pitchFamily="66" charset="0"/>
              </a:rPr>
              <a:t>Rescatar todas las costumbres de nuestra comunidad “ESCULCANDO EN EL BAÚL DE LA ABUELITA”.</a:t>
            </a:r>
          </a:p>
          <a:p>
            <a:r>
              <a:rPr lang="es-MX" sz="3600" b="1" dirty="0" smtClean="0">
                <a:latin typeface="Papyrus" pitchFamily="66" charset="0"/>
              </a:rPr>
              <a:t>Promover la investigación-acción en la comunidad y así lograr su desarrollo en diversos ámbitos.</a:t>
            </a:r>
          </a:p>
          <a:p>
            <a:r>
              <a:rPr lang="es-MX" sz="3600" b="1" dirty="0" smtClean="0">
                <a:latin typeface="Papyrus" pitchFamily="66" charset="0"/>
              </a:rPr>
              <a:t>Difundir el uso de plantas medicinales y cuidado del medio ambiente a través del proyecto.</a:t>
            </a:r>
          </a:p>
          <a:p>
            <a:endParaRPr lang="es-MX"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413662">
            <a:off x="457200" y="267494"/>
            <a:ext cx="8229600" cy="5661836"/>
          </a:xfrm>
        </p:spPr>
        <p:txBody>
          <a:bodyPr>
            <a:normAutofit/>
          </a:bodyPr>
          <a:lstStyle/>
          <a:p>
            <a:pPr algn="ctr"/>
            <a:r>
              <a:rPr lang="es-MX" sz="4800" dirty="0" smtClean="0">
                <a:solidFill>
                  <a:schemeClr val="accent2">
                    <a:lumMod val="75000"/>
                  </a:schemeClr>
                </a:solidFill>
                <a:effectLst/>
                <a:latin typeface="Jokerman" pitchFamily="82" charset="0"/>
              </a:rPr>
              <a:t>PERO….</a:t>
            </a:r>
            <a:br>
              <a:rPr lang="es-MX" sz="4800" dirty="0" smtClean="0">
                <a:solidFill>
                  <a:schemeClr val="accent2">
                    <a:lumMod val="75000"/>
                  </a:schemeClr>
                </a:solidFill>
                <a:effectLst/>
                <a:latin typeface="Jokerman" pitchFamily="82" charset="0"/>
              </a:rPr>
            </a:br>
            <a:r>
              <a:rPr lang="es-MX" sz="4800" dirty="0" smtClean="0">
                <a:solidFill>
                  <a:schemeClr val="accent2">
                    <a:lumMod val="75000"/>
                  </a:schemeClr>
                </a:solidFill>
                <a:effectLst/>
                <a:latin typeface="Jokerman" pitchFamily="82" charset="0"/>
              </a:rPr>
              <a:t/>
            </a:r>
            <a:br>
              <a:rPr lang="es-MX" sz="4800" dirty="0" smtClean="0">
                <a:solidFill>
                  <a:schemeClr val="accent2">
                    <a:lumMod val="75000"/>
                  </a:schemeClr>
                </a:solidFill>
                <a:effectLst/>
                <a:latin typeface="Jokerman" pitchFamily="82" charset="0"/>
              </a:rPr>
            </a:br>
            <a:r>
              <a:rPr lang="es-MX" sz="4800" dirty="0" smtClean="0">
                <a:solidFill>
                  <a:schemeClr val="accent2">
                    <a:lumMod val="75000"/>
                  </a:schemeClr>
                </a:solidFill>
                <a:effectLst/>
                <a:latin typeface="Jokerman" pitchFamily="82" charset="0"/>
              </a:rPr>
              <a:t> ¿QUÉ ES INVESTIGACIÓN-ACCCIÓN</a:t>
            </a:r>
            <a:r>
              <a:rPr lang="es-MX" sz="4800" dirty="0" smtClean="0">
                <a:solidFill>
                  <a:schemeClr val="accent2">
                    <a:lumMod val="75000"/>
                  </a:schemeClr>
                </a:solidFill>
                <a:latin typeface="Jokerman" pitchFamily="82" charset="0"/>
              </a:rPr>
              <a:t>?</a:t>
            </a:r>
            <a:endParaRPr lang="es-ES" sz="4800" dirty="0">
              <a:solidFill>
                <a:schemeClr val="accent2">
                  <a:lumMod val="75000"/>
                </a:schemeClr>
              </a:solidFill>
              <a:latin typeface="Jokerman"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954766"/>
          </a:xfrm>
        </p:spPr>
        <p:txBody>
          <a:bodyPr>
            <a:normAutofit/>
          </a:bodyPr>
          <a:lstStyle/>
          <a:p>
            <a:pPr algn="ctr">
              <a:buNone/>
            </a:pPr>
            <a:r>
              <a:rPr lang="es-MX" sz="3200" dirty="0" smtClean="0">
                <a:latin typeface="Papyrus" pitchFamily="66" charset="0"/>
              </a:rPr>
              <a:t>    La investigación-acciones un recurso que en nuestro proyecto lo usamos para mejorar y buscar ciertas estrategias, este consiste el investigar y con toda esta información comenzar a actuar y realizar actividades donde nuevamente luego de dicho proceso encontraremos algo en lo cual podemos inmiscuir y comenzar de nuevo dicho proceso.</a:t>
            </a:r>
          </a:p>
          <a:p>
            <a:pPr>
              <a:buNone/>
            </a:pPr>
            <a:endParaRPr lang="es-MX" sz="3200" dirty="0" smtClean="0">
              <a:latin typeface="Papyrus" pitchFamily="66" charset="0"/>
            </a:endParaRPr>
          </a:p>
          <a:p>
            <a:pPr algn="ctr">
              <a:buNone/>
            </a:pPr>
            <a:r>
              <a:rPr lang="es-MX" sz="3200" dirty="0" smtClean="0">
                <a:latin typeface="Papyrus" pitchFamily="66" charset="0"/>
              </a:rPr>
              <a:t>             Esta es una actividad cíclica.</a:t>
            </a:r>
            <a:endParaRPr lang="es-ES" sz="3200" dirty="0">
              <a:latin typeface="Papyru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505536">
            <a:off x="417930" y="112563"/>
            <a:ext cx="9792479" cy="5768997"/>
          </a:xfrm>
        </p:spPr>
        <p:txBody>
          <a:bodyPr>
            <a:normAutofit/>
          </a:bodyPr>
          <a:lstStyle/>
          <a:p>
            <a:pPr>
              <a:buNone/>
            </a:pPr>
            <a:endParaRPr lang="es-MX" sz="9600" dirty="0" smtClean="0">
              <a:solidFill>
                <a:schemeClr val="accent2">
                  <a:lumMod val="50000"/>
                </a:schemeClr>
              </a:solidFill>
              <a:latin typeface="Jokerman" pitchFamily="82" charset="0"/>
            </a:endParaRPr>
          </a:p>
          <a:p>
            <a:pPr>
              <a:buNone/>
            </a:pPr>
            <a:r>
              <a:rPr lang="es-MX" sz="9600" dirty="0" smtClean="0">
                <a:solidFill>
                  <a:schemeClr val="accent2">
                    <a:lumMod val="50000"/>
                  </a:schemeClr>
                </a:solidFill>
                <a:latin typeface="Jokerman" pitchFamily="82" charset="0"/>
              </a:rPr>
              <a:t>    </a:t>
            </a:r>
            <a:r>
              <a:rPr lang="es-MX" sz="9600" dirty="0" smtClean="0">
                <a:solidFill>
                  <a:schemeClr val="accent2">
                    <a:lumMod val="75000"/>
                  </a:schemeClr>
                </a:solidFill>
                <a:latin typeface="Jokerman" pitchFamily="82" charset="0"/>
              </a:rPr>
              <a:t>OROZUZ</a:t>
            </a:r>
          </a:p>
          <a:p>
            <a:pPr>
              <a:buNone/>
            </a:pPr>
            <a:endParaRPr lang="es-MX" sz="3600" dirty="0" smtClean="0">
              <a:solidFill>
                <a:schemeClr val="accent2">
                  <a:lumMod val="75000"/>
                </a:schemeClr>
              </a:solidFill>
              <a:latin typeface="Jokerman" pitchFamily="82" charset="0"/>
            </a:endParaRPr>
          </a:p>
          <a:p>
            <a:pPr>
              <a:buNone/>
            </a:pPr>
            <a:r>
              <a:rPr lang="es-MX" sz="3600" dirty="0" smtClean="0">
                <a:solidFill>
                  <a:schemeClr val="accent2">
                    <a:lumMod val="75000"/>
                  </a:schemeClr>
                </a:solidFill>
                <a:latin typeface="Jokerman" pitchFamily="82" charset="0"/>
              </a:rPr>
              <a:t>                  </a:t>
            </a:r>
            <a:r>
              <a:rPr lang="es-MX" sz="3600" dirty="0" smtClean="0">
                <a:latin typeface="Jokerman" pitchFamily="82" charset="0"/>
              </a:rPr>
              <a:t>MARCO TEÓRICO</a:t>
            </a:r>
          </a:p>
          <a:p>
            <a:pPr>
              <a:buNone/>
            </a:pPr>
            <a:endParaRPr lang="es-ES" sz="3600" dirty="0">
              <a:latin typeface="Jokerman"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1_06_08_06_32_57_843.jpg"/>
          <p:cNvPicPr>
            <a:picLocks noGrp="1" noChangeAspect="1"/>
          </p:cNvPicPr>
          <p:nvPr>
            <p:ph idx="1"/>
          </p:nvPr>
        </p:nvPicPr>
        <p:blipFill>
          <a:blip r:embed="rId3"/>
          <a:stretch>
            <a:fillRect/>
          </a:stretch>
        </p:blipFill>
        <p:spPr>
          <a:xfrm>
            <a:off x="0" y="0"/>
            <a:ext cx="9144000" cy="6858000"/>
          </a:xfrm>
          <a:prstGeom prst="rect">
            <a:avLst/>
          </a:prstGeom>
          <a:effectLst>
            <a:softEdge rad="317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250</TotalTime>
  <Words>837</Words>
  <Application>Microsoft Office PowerPoint</Application>
  <PresentationFormat>Presentación en pantalla (4:3)</PresentationFormat>
  <Paragraphs>123</Paragraphs>
  <Slides>39</Slides>
  <Notes>1</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Brío</vt:lpstr>
      <vt:lpstr>OROZUZ</vt:lpstr>
      <vt:lpstr>PROYECTO DE INVESTIGACIÓN  EL BAÚL DE LA ABUELITA  I.E.R.LA.T</vt:lpstr>
      <vt:lpstr>Diapositiva 3</vt:lpstr>
      <vt:lpstr>Diapositiva 4</vt:lpstr>
      <vt:lpstr>Diapositiva 5</vt:lpstr>
      <vt:lpstr>PERO….   ¿QUÉ ES INVESTIGACIÓN-ACCCIÓN?</vt:lpstr>
      <vt:lpstr>Diapositiva 7</vt:lpstr>
      <vt:lpstr>Diapositiva 8</vt:lpstr>
      <vt:lpstr>Diapositiva 9</vt:lpstr>
      <vt:lpstr>Diapositiva 10</vt:lpstr>
      <vt:lpstr>Diapositiva 11</vt:lpstr>
      <vt:lpstr>Diapositiva 12</vt:lpstr>
      <vt:lpstr>Diapositiva 13</vt:lpstr>
      <vt:lpstr>Diapositiva 14</vt:lpstr>
      <vt:lpstr>Diapositiva 15</vt:lpstr>
      <vt:lpstr>ALGUNOS DE SUS USOS RECOMENDADOS: </vt:lpstr>
      <vt:lpstr>Diapositiva 17</vt:lpstr>
      <vt:lpstr>Diapositiva 18</vt:lpstr>
      <vt:lpstr>Diapositiva 19</vt:lpstr>
      <vt:lpstr>Diapositiva 20</vt:lpstr>
      <vt:lpstr>Diapositiva 21</vt:lpstr>
      <vt:lpstr>PRINCIPIOS ACTIVOS DEL OROZÚZ:  </vt:lpstr>
      <vt:lpstr>Diapositiva 23</vt:lpstr>
      <vt:lpstr>Diapositiva 24</vt:lpstr>
      <vt:lpstr>Diapositiva 25</vt:lpstr>
      <vt:lpstr>Diapositiva 26</vt:lpstr>
      <vt:lpstr>APLICACIONES DEL OROZUZ: </vt:lpstr>
      <vt:lpstr>Diapositiva 28</vt:lpstr>
      <vt:lpstr>CONTRAINDICACIONES DEL OROZUZ</vt:lpstr>
      <vt:lpstr>Diapositiva 30</vt:lpstr>
      <vt:lpstr>PANELITAS DE OROZUZ</vt:lpstr>
      <vt:lpstr>Diapositiva 32</vt:lpstr>
      <vt:lpstr>    PROCESO DE ELABORAIÓN</vt:lpstr>
      <vt:lpstr>Diapositiva 34</vt:lpstr>
      <vt:lpstr>FOTOGRAFIAS</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OROZUZ</dc:title>
  <dc:creator>Your User Name</dc:creator>
  <cp:lastModifiedBy>Your User Name</cp:lastModifiedBy>
  <cp:revision>27</cp:revision>
  <dcterms:created xsi:type="dcterms:W3CDTF">2011-06-05T00:59:32Z</dcterms:created>
  <dcterms:modified xsi:type="dcterms:W3CDTF">2011-06-08T11:55:47Z</dcterms:modified>
</cp:coreProperties>
</file>