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9" r:id="rId3"/>
    <p:sldId id="267" r:id="rId4"/>
    <p:sldId id="278" r:id="rId5"/>
    <p:sldId id="258" r:id="rId6"/>
    <p:sldId id="265" r:id="rId7"/>
    <p:sldId id="266" r:id="rId8"/>
    <p:sldId id="268" r:id="rId9"/>
    <p:sldId id="269" r:id="rId10"/>
    <p:sldId id="257" r:id="rId11"/>
    <p:sldId id="273" r:id="rId12"/>
    <p:sldId id="270" r:id="rId13"/>
    <p:sldId id="271" r:id="rId14"/>
    <p:sldId id="272" r:id="rId15"/>
    <p:sldId id="274" r:id="rId16"/>
    <p:sldId id="275" r:id="rId17"/>
    <p:sldId id="279" r:id="rId18"/>
    <p:sldId id="280" r:id="rId19"/>
    <p:sldId id="276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3130-9ED1-4947-9FB8-10CC8307B37D}" type="datetimeFigureOut">
              <a:rPr lang="es-ES" smtClean="0"/>
              <a:pPr/>
              <a:t>18/08/2011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14B-46B4-4830-97B7-788AB75FE17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3130-9ED1-4947-9FB8-10CC8307B37D}" type="datetimeFigureOut">
              <a:rPr lang="es-ES" smtClean="0"/>
              <a:pPr/>
              <a:t>18/08/2011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14B-46B4-4830-97B7-788AB75FE1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3130-9ED1-4947-9FB8-10CC8307B37D}" type="datetimeFigureOut">
              <a:rPr lang="es-ES" smtClean="0"/>
              <a:pPr/>
              <a:t>18/08/2011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14B-46B4-4830-97B7-788AB75FE1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3130-9ED1-4947-9FB8-10CC8307B37D}" type="datetimeFigureOut">
              <a:rPr lang="es-ES" smtClean="0"/>
              <a:pPr/>
              <a:t>18/08/2011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14B-46B4-4830-97B7-788AB75FE1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3130-9ED1-4947-9FB8-10CC8307B37D}" type="datetimeFigureOut">
              <a:rPr lang="es-ES" smtClean="0"/>
              <a:pPr/>
              <a:t>18/08/2011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14B-46B4-4830-97B7-788AB75FE1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3130-9ED1-4947-9FB8-10CC8307B37D}" type="datetimeFigureOut">
              <a:rPr lang="es-ES" smtClean="0"/>
              <a:pPr/>
              <a:t>18/08/2011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14B-46B4-4830-97B7-788AB75FE1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3130-9ED1-4947-9FB8-10CC8307B37D}" type="datetimeFigureOut">
              <a:rPr lang="es-ES" smtClean="0"/>
              <a:pPr/>
              <a:t>18/08/2011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14B-46B4-4830-97B7-788AB75FE1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3130-9ED1-4947-9FB8-10CC8307B37D}" type="datetimeFigureOut">
              <a:rPr lang="es-ES" smtClean="0"/>
              <a:pPr/>
              <a:t>18/08/2011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14B-46B4-4830-97B7-788AB75FE1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3130-9ED1-4947-9FB8-10CC8307B37D}" type="datetimeFigureOut">
              <a:rPr lang="es-ES" smtClean="0"/>
              <a:pPr/>
              <a:t>18/08/2011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14B-46B4-4830-97B7-788AB75FE1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3130-9ED1-4947-9FB8-10CC8307B37D}" type="datetimeFigureOut">
              <a:rPr lang="es-ES" smtClean="0"/>
              <a:pPr/>
              <a:t>18/08/2011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14B-46B4-4830-97B7-788AB75FE17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BAB3130-9ED1-4947-9FB8-10CC8307B37D}" type="datetimeFigureOut">
              <a:rPr lang="es-ES" smtClean="0"/>
              <a:pPr/>
              <a:t>18/08/2011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A9CD14B-46B4-4830-97B7-788AB75FE1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BAB3130-9ED1-4947-9FB8-10CC8307B37D}" type="datetimeFigureOut">
              <a:rPr lang="es-ES" smtClean="0"/>
              <a:pPr/>
              <a:t>18/08/2011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A9CD14B-46B4-4830-97B7-788AB75FE1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l Users\Documentos\Mis imágenes\1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331640" y="2204864"/>
            <a:ext cx="68580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 smtClean="0">
                <a:solidFill>
                  <a:schemeClr val="bg1"/>
                </a:solidFill>
                <a:latin typeface="Jokerman" pitchFamily="82" charset="0"/>
              </a:rPr>
              <a:t>INSTITUCION EDUCATIVA RURAL </a:t>
            </a:r>
            <a:endParaRPr lang="es-ES" sz="4400" b="1" dirty="0" smtClean="0">
              <a:solidFill>
                <a:schemeClr val="bg1"/>
              </a:solidFill>
              <a:latin typeface="Jokerman" pitchFamily="82" charset="0"/>
            </a:endParaRPr>
          </a:p>
          <a:p>
            <a:pPr algn="ctr"/>
            <a:r>
              <a:rPr lang="es-ES" sz="4400" b="1" dirty="0" smtClean="0">
                <a:solidFill>
                  <a:schemeClr val="bg1"/>
                </a:solidFill>
                <a:latin typeface="Jokerman" pitchFamily="82" charset="0"/>
              </a:rPr>
              <a:t>LA </a:t>
            </a:r>
            <a:r>
              <a:rPr lang="es-ES" sz="4400" b="1" dirty="0" smtClean="0">
                <a:solidFill>
                  <a:schemeClr val="bg1"/>
                </a:solidFill>
                <a:latin typeface="Jokerman" pitchFamily="82" charset="0"/>
              </a:rPr>
              <a:t>TRINIDAD</a:t>
            </a:r>
            <a:br>
              <a:rPr lang="es-ES" sz="4400" b="1" dirty="0" smtClean="0">
                <a:solidFill>
                  <a:schemeClr val="bg1"/>
                </a:solidFill>
                <a:latin typeface="Jokerman" pitchFamily="82" charset="0"/>
              </a:rPr>
            </a:br>
            <a:r>
              <a:rPr lang="es-ES" sz="4400" b="1" dirty="0" smtClean="0">
                <a:solidFill>
                  <a:schemeClr val="bg1"/>
                </a:solidFill>
                <a:latin typeface="Jokerman" pitchFamily="82" charset="0"/>
              </a:rPr>
              <a:t>IERLAT</a:t>
            </a:r>
            <a:endParaRPr lang="es-ES" sz="4400" b="1" dirty="0">
              <a:solidFill>
                <a:schemeClr val="bg1"/>
              </a:solidFill>
              <a:latin typeface="Jokerman" pitchFamily="82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00100" y="5429264"/>
            <a:ext cx="77569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600" b="1" dirty="0">
                <a:latin typeface="Jokerman" pitchFamily="82" charset="0"/>
              </a:rPr>
              <a:t>UN COLEGIO RURAL DIFERENTE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C:\Documents and Settings\All Users\Documentos\Mis imágenes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29528"/>
          </a:xfrm>
          <a:prstGeom prst="rect">
            <a:avLst/>
          </a:prstGeom>
          <a:noFill/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914400" y="3068960"/>
            <a:ext cx="8229600" cy="2332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Mead Bold" pitchFamily="2" charset="0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C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 rot="20527374">
            <a:off x="1935813" y="2990205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dirty="0" smtClean="0">
                <a:solidFill>
                  <a:schemeClr val="bg1"/>
                </a:solidFill>
                <a:latin typeface="Kristen ITC" pitchFamily="66" charset="0"/>
              </a:rPr>
              <a:t>INVESTIGACIÓN – ACCIÓN </a:t>
            </a:r>
            <a:endParaRPr lang="es-CO" sz="8000" dirty="0">
              <a:solidFill>
                <a:schemeClr val="bg1"/>
              </a:solidFill>
              <a:latin typeface="Kristen ITC" pitchFamily="66" charset="0"/>
            </a:endParaRPr>
          </a:p>
        </p:txBody>
      </p:sp>
      <p:sp>
        <p:nvSpPr>
          <p:cNvPr id="9" name="8 Rectángulo"/>
          <p:cNvSpPr/>
          <p:nvPr/>
        </p:nvSpPr>
        <p:spPr>
          <a:xfrm rot="20209978">
            <a:off x="61979" y="228549"/>
            <a:ext cx="3718291" cy="107721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s-E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doni MT Black" pitchFamily="18" charset="0"/>
              </a:rPr>
              <a:t>NUESTRA </a:t>
            </a:r>
          </a:p>
          <a:p>
            <a:r>
              <a:rPr lang="es-E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doni MT Black" pitchFamily="18" charset="0"/>
              </a:rPr>
              <a:t>METODOLOGÍA</a:t>
            </a:r>
            <a:endParaRPr lang="es-ES" sz="40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científico\cienti\mapac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7715304" cy="6001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9157" t="26204" r="15473" b="18672"/>
          <a:stretch>
            <a:fillRect/>
          </a:stretch>
        </p:blipFill>
        <p:spPr bwMode="auto">
          <a:xfrm>
            <a:off x="0" y="0"/>
            <a:ext cx="9144000" cy="68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7"/>
          <p:cNvSpPr>
            <a:spLocks noChangeArrowheads="1"/>
          </p:cNvSpPr>
          <p:nvPr/>
        </p:nvSpPr>
        <p:spPr bwMode="auto">
          <a:xfrm>
            <a:off x="2339975" y="1916113"/>
            <a:ext cx="4751388" cy="3024187"/>
          </a:xfrm>
          <a:custGeom>
            <a:avLst/>
            <a:gdLst>
              <a:gd name="G0" fmla="+- 5400 0 0"/>
              <a:gd name="G1" fmla="+- 8100 0 0"/>
              <a:gd name="G2" fmla="+- 2700 0 0"/>
              <a:gd name="G3" fmla="+- 9450 0 0"/>
              <a:gd name="G4" fmla="+- 21600 0 8100"/>
              <a:gd name="G5" fmla="+- 21600 0 9450"/>
              <a:gd name="G6" fmla="+- 5400 21600 0"/>
              <a:gd name="G7" fmla="*/ G6 1 2"/>
              <a:gd name="G8" fmla="+- 21600 0 5400"/>
              <a:gd name="G9" fmla="+- 21600 0 2700"/>
              <a:gd name="T0" fmla="*/ G0 w 21600"/>
              <a:gd name="T1" fmla="*/ G0 h 21600"/>
              <a:gd name="T2" fmla="*/ G8 w 21600"/>
              <a:gd name="T3" fmla="*/ G8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gradFill rotWithShape="1">
            <a:gsLst>
              <a:gs pos="0">
                <a:srgbClr val="4D0808"/>
              </a:gs>
              <a:gs pos="30000">
                <a:srgbClr val="FF0300"/>
              </a:gs>
              <a:gs pos="55000">
                <a:srgbClr val="FF7A00"/>
              </a:gs>
              <a:gs pos="100000">
                <a:srgbClr val="FFF20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000" b="1">
                <a:solidFill>
                  <a:schemeClr val="bg1"/>
                </a:solidFill>
                <a:latin typeface="Mead Bold" pitchFamily="2" charset="0"/>
              </a:rPr>
              <a:t>OBJETIVOS</a:t>
            </a:r>
          </a:p>
          <a:p>
            <a:pPr algn="ctr"/>
            <a:r>
              <a:rPr lang="es-ES" sz="2000" b="1">
                <a:solidFill>
                  <a:schemeClr val="bg1"/>
                </a:solidFill>
                <a:latin typeface="Mead Bold" pitchFamily="2" charset="0"/>
              </a:rPr>
              <a:t> FORMATIVOS </a:t>
            </a:r>
          </a:p>
          <a:p>
            <a:pPr algn="ctr"/>
            <a:r>
              <a:rPr lang="es-ES" sz="2000" b="1">
                <a:solidFill>
                  <a:schemeClr val="bg1"/>
                </a:solidFill>
                <a:latin typeface="Mead Bold" pitchFamily="2" charset="0"/>
              </a:rPr>
              <a:t> DE LA </a:t>
            </a:r>
          </a:p>
          <a:p>
            <a:pPr algn="ctr"/>
            <a:r>
              <a:rPr lang="es-ES" sz="2000" b="1">
                <a:solidFill>
                  <a:schemeClr val="bg1"/>
                </a:solidFill>
                <a:latin typeface="Mead Bold" pitchFamily="2" charset="0"/>
              </a:rPr>
              <a:t>INVESTIGACIÓN </a:t>
            </a:r>
          </a:p>
          <a:p>
            <a:pPr algn="ctr"/>
            <a:r>
              <a:rPr lang="es-ES" sz="2000" b="1">
                <a:solidFill>
                  <a:schemeClr val="bg1"/>
                </a:solidFill>
                <a:latin typeface="Mead Bold" pitchFamily="2" charset="0"/>
              </a:rPr>
              <a:t> ACCIÓN</a:t>
            </a:r>
          </a:p>
        </p:txBody>
      </p:sp>
      <p:sp>
        <p:nvSpPr>
          <p:cNvPr id="3" name="Text Box 82"/>
          <p:cNvSpPr txBox="1">
            <a:spLocks noChangeArrowheads="1"/>
          </p:cNvSpPr>
          <p:nvPr/>
        </p:nvSpPr>
        <p:spPr bwMode="auto">
          <a:xfrm>
            <a:off x="250825" y="1916113"/>
            <a:ext cx="2016125" cy="2831544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>
                <a:solidFill>
                  <a:srgbClr val="3333FF"/>
                </a:solidFill>
                <a:latin typeface="Mead Bold" pitchFamily="2" charset="0"/>
              </a:rPr>
              <a:t>ASPECTOS FORMATIVOS</a:t>
            </a:r>
          </a:p>
          <a:p>
            <a:pPr algn="ctr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s-ES" sz="2000" dirty="0">
                <a:latin typeface="Mead Bold" pitchFamily="2" charset="0"/>
              </a:rPr>
              <a:t> </a:t>
            </a:r>
            <a:r>
              <a:rPr lang="es-ES" sz="2000" dirty="0">
                <a:solidFill>
                  <a:schemeClr val="bg2">
                    <a:lumMod val="75000"/>
                  </a:schemeClr>
                </a:solidFill>
                <a:latin typeface="Mead Bold" pitchFamily="2" charset="0"/>
              </a:rPr>
              <a:t>Transforma comportamientos.</a:t>
            </a:r>
          </a:p>
          <a:p>
            <a:pPr algn="ctr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s-ES" sz="2000" dirty="0">
                <a:solidFill>
                  <a:schemeClr val="bg2">
                    <a:lumMod val="75000"/>
                  </a:schemeClr>
                </a:solidFill>
                <a:latin typeface="Mead Bold" pitchFamily="2" charset="0"/>
              </a:rPr>
              <a:t>Activa el aprendizaje.</a:t>
            </a:r>
          </a:p>
          <a:p>
            <a:pPr algn="ctr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s-ES" sz="2000" dirty="0">
                <a:solidFill>
                  <a:schemeClr val="bg2">
                    <a:lumMod val="75000"/>
                  </a:schemeClr>
                </a:solidFill>
                <a:latin typeface="Mead Bold" pitchFamily="2" charset="0"/>
              </a:rPr>
              <a:t>Desarrollo personal</a:t>
            </a:r>
            <a:r>
              <a:rPr lang="es-ES" sz="2000" dirty="0">
                <a:solidFill>
                  <a:srgbClr val="FF0066"/>
                </a:solidFill>
                <a:latin typeface="Mead Bold" pitchFamily="2" charset="0"/>
              </a:rPr>
              <a:t>.</a:t>
            </a:r>
            <a:endParaRPr lang="es-ES" dirty="0"/>
          </a:p>
        </p:txBody>
      </p:sp>
      <p:sp>
        <p:nvSpPr>
          <p:cNvPr id="4" name="AutoShape 78"/>
          <p:cNvSpPr>
            <a:spLocks noChangeArrowheads="1"/>
          </p:cNvSpPr>
          <p:nvPr/>
        </p:nvSpPr>
        <p:spPr bwMode="auto">
          <a:xfrm>
            <a:off x="2484438" y="188913"/>
            <a:ext cx="4754562" cy="1628775"/>
          </a:xfrm>
          <a:prstGeom prst="bevel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es-ES" sz="2400" b="1" dirty="0">
                <a:solidFill>
                  <a:srgbClr val="3333FF"/>
                </a:solidFill>
                <a:latin typeface="Mead Bold" pitchFamily="2" charset="0"/>
              </a:rPr>
              <a:t>FORMACIÓN PROFESIONAL</a:t>
            </a:r>
          </a:p>
          <a:p>
            <a:pPr marL="342900" indent="-342900" algn="ctr">
              <a:buClr>
                <a:schemeClr val="tx1"/>
              </a:buClr>
              <a:buFont typeface="Wingdings" pitchFamily="2" charset="2"/>
              <a:buChar char="ü"/>
            </a:pPr>
            <a:r>
              <a:rPr lang="es-ES" sz="2000" dirty="0">
                <a:solidFill>
                  <a:srgbClr val="000099"/>
                </a:solidFill>
                <a:latin typeface="Mead Bold" pitchFamily="2" charset="0"/>
              </a:rPr>
              <a:t>Genera actitudes de critica.</a:t>
            </a:r>
          </a:p>
          <a:p>
            <a:pPr marL="342900" indent="-342900" algn="ctr">
              <a:buClr>
                <a:schemeClr val="tx1"/>
              </a:buClr>
              <a:buFont typeface="Wingdings" pitchFamily="2" charset="2"/>
              <a:buChar char="ü"/>
            </a:pPr>
            <a:r>
              <a:rPr lang="es-ES" sz="2000" dirty="0">
                <a:solidFill>
                  <a:srgbClr val="000099"/>
                </a:solidFill>
                <a:latin typeface="Mead Bold" pitchFamily="2" charset="0"/>
              </a:rPr>
              <a:t>Favorece el cambio.</a:t>
            </a:r>
          </a:p>
          <a:p>
            <a:pPr marL="342900" indent="-342900" algn="ctr">
              <a:buClr>
                <a:schemeClr val="tx1"/>
              </a:buClr>
              <a:buFont typeface="Wingdings" pitchFamily="2" charset="2"/>
              <a:buChar char="ü"/>
            </a:pPr>
            <a:r>
              <a:rPr lang="es-ES" sz="2000" dirty="0">
                <a:solidFill>
                  <a:srgbClr val="000099"/>
                </a:solidFill>
                <a:latin typeface="Mead Bold" pitchFamily="2" charset="0"/>
              </a:rPr>
              <a:t>Modificación del entorno.</a:t>
            </a:r>
          </a:p>
        </p:txBody>
      </p:sp>
      <p:sp>
        <p:nvSpPr>
          <p:cNvPr id="5" name="Text Box 83"/>
          <p:cNvSpPr txBox="1">
            <a:spLocks noChangeArrowheads="1"/>
          </p:cNvSpPr>
          <p:nvPr/>
        </p:nvSpPr>
        <p:spPr bwMode="auto">
          <a:xfrm>
            <a:off x="7092280" y="2420888"/>
            <a:ext cx="1835150" cy="2215991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>
                <a:solidFill>
                  <a:srgbClr val="3333FF"/>
                </a:solidFill>
                <a:latin typeface="Mead Bold" pitchFamily="2" charset="0"/>
              </a:rPr>
              <a:t>ASPECTOS COGNITIVOS</a:t>
            </a:r>
          </a:p>
          <a:p>
            <a:pPr algn="ctr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s-ES" sz="2000" dirty="0">
                <a:latin typeface="Mead Bold" pitchFamily="2" charset="0"/>
              </a:rPr>
              <a:t> 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Mead Bold" pitchFamily="2" charset="0"/>
              </a:rPr>
              <a:t>Adquiere conocimientos, destrezas y habilidades. 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AutoShape 79"/>
          <p:cNvSpPr>
            <a:spLocks noChangeArrowheads="1"/>
          </p:cNvSpPr>
          <p:nvPr/>
        </p:nvSpPr>
        <p:spPr bwMode="auto">
          <a:xfrm>
            <a:off x="2339975" y="5013325"/>
            <a:ext cx="4754563" cy="1628775"/>
          </a:xfrm>
          <a:prstGeom prst="bevel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es-ES" sz="2400" b="1" dirty="0">
                <a:solidFill>
                  <a:srgbClr val="3333FF"/>
                </a:solidFill>
                <a:latin typeface="Mead Bold" pitchFamily="2" charset="0"/>
              </a:rPr>
              <a:t>PARTICIPACIÓN SOCIAL</a:t>
            </a:r>
          </a:p>
          <a:p>
            <a:pPr marL="342900" indent="-342900" algn="ctr">
              <a:buClr>
                <a:schemeClr val="tx1"/>
              </a:buClr>
              <a:buFont typeface="Wingdings" pitchFamily="2" charset="2"/>
              <a:buChar char="ü"/>
            </a:pPr>
            <a:r>
              <a:rPr lang="es-ES" sz="2000" dirty="0">
                <a:solidFill>
                  <a:srgbClr val="000099"/>
                </a:solidFill>
                <a:latin typeface="Mead Bold" pitchFamily="2" charset="0"/>
              </a:rPr>
              <a:t>Refuerza la conciencia social.</a:t>
            </a:r>
          </a:p>
          <a:p>
            <a:pPr marL="342900" indent="-342900" algn="ctr">
              <a:buClr>
                <a:schemeClr val="tx1"/>
              </a:buClr>
              <a:buFont typeface="Wingdings" pitchFamily="2" charset="2"/>
              <a:buChar char="ü"/>
            </a:pPr>
            <a:r>
              <a:rPr lang="es-ES" sz="2000" dirty="0">
                <a:solidFill>
                  <a:srgbClr val="000099"/>
                </a:solidFill>
                <a:latin typeface="Mead Bold" pitchFamily="2" charset="0"/>
              </a:rPr>
              <a:t>Motiva  la participación.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rganization Chart 2"/>
          <p:cNvGraphicFramePr>
            <a:graphicFrameLocks/>
          </p:cNvGraphicFramePr>
          <p:nvPr/>
        </p:nvGraphicFramePr>
        <p:xfrm>
          <a:off x="539750" y="404813"/>
          <a:ext cx="8101013" cy="5721350"/>
        </p:xfrm>
        <a:graphic>
          <a:graphicData uri="http://schemas.openxmlformats.org/drawingml/2006/compatibility">
            <com:legacyDrawing xmlns:com="http://schemas.openxmlformats.org/drawingml/2006/compatibility" spid="_x0000_s614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uario\Mis documentos\baul de mi abuelita\baul de mi abuelita 3\fotos baul\huerta\DSCN1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70819">
            <a:off x="461463" y="725285"/>
            <a:ext cx="4176464" cy="3131719"/>
          </a:xfrm>
          <a:prstGeom prst="rect">
            <a:avLst/>
          </a:prstGeom>
          <a:noFill/>
        </p:spPr>
      </p:pic>
      <p:pic>
        <p:nvPicPr>
          <p:cNvPr id="7172" name="Picture 4" descr="C:\Documents and Settings\Usuario\Mis documentos\baul de mi abuelita\baul de mi abuelita 3\fotos baul\huerta\DSCN1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5385">
            <a:off x="6084168" y="3573016"/>
            <a:ext cx="2232248" cy="2976929"/>
          </a:xfrm>
          <a:prstGeom prst="rect">
            <a:avLst/>
          </a:prstGeom>
          <a:noFill/>
        </p:spPr>
      </p:pic>
      <p:pic>
        <p:nvPicPr>
          <p:cNvPr id="7173" name="Picture 5" descr="C:\Documents and Settings\Usuario\Mis documentos\baul de mi abuelita\baul de mi abuelita 3\fotos baul\huerta\DSCN18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80295">
            <a:off x="683568" y="3573016"/>
            <a:ext cx="2213801" cy="2952328"/>
          </a:xfrm>
          <a:prstGeom prst="rect">
            <a:avLst/>
          </a:prstGeom>
          <a:noFill/>
        </p:spPr>
      </p:pic>
      <p:pic>
        <p:nvPicPr>
          <p:cNvPr id="7174" name="Picture 6" descr="C:\Documents and Settings\Usuario\Mis documentos\baul de mi abuelita\baul de mi abuelita 3\fotos baul\huerta\DSCN18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794959">
            <a:off x="4377135" y="940811"/>
            <a:ext cx="3758434" cy="2818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uario\Mis documentos\baul de mi abuelita\baul de mi abuelita 3\fotos baul\huerta-2\DSCN1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4529">
            <a:off x="651218" y="625382"/>
            <a:ext cx="3879279" cy="2908875"/>
          </a:xfrm>
          <a:prstGeom prst="rect">
            <a:avLst/>
          </a:prstGeom>
          <a:noFill/>
        </p:spPr>
      </p:pic>
      <p:pic>
        <p:nvPicPr>
          <p:cNvPr id="8195" name="Picture 3" descr="C:\Documents and Settings\Usuario\Mis documentos\baul de mi abuelita\baul de mi abuelita 3\fotos baul\huerta-2\DSCN18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3500">
            <a:off x="4624952" y="535297"/>
            <a:ext cx="3682355" cy="4910794"/>
          </a:xfrm>
          <a:prstGeom prst="rect">
            <a:avLst/>
          </a:prstGeom>
          <a:noFill/>
        </p:spPr>
      </p:pic>
      <p:pic>
        <p:nvPicPr>
          <p:cNvPr id="8196" name="Picture 4" descr="C:\Documents and Settings\Usuario\Mis documentos\baul de mi abuelita\baul de mi abuelita 3\fotos baul\huerta-2\DSCN18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573016"/>
            <a:ext cx="3793832" cy="2844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Usuario\Mis documentos\baul de mi abuelita\baul de mi abuelita 3\fotos baul\Nueva carpeta\feria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326273">
            <a:off x="1440850" y="623689"/>
            <a:ext cx="3568114" cy="2675548"/>
          </a:xfrm>
          <a:prstGeom prst="rect">
            <a:avLst/>
          </a:prstGeom>
          <a:noFill/>
        </p:spPr>
      </p:pic>
      <p:pic>
        <p:nvPicPr>
          <p:cNvPr id="10244" name="Picture 4" descr="C:\Documents and Settings\Usuario\Mis documentos\baul de mi abuelita\baul de mi abuelita 3\fotos baul\Nueva carpeta\feria 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9887">
            <a:off x="4666706" y="952270"/>
            <a:ext cx="3731541" cy="2798094"/>
          </a:xfrm>
          <a:prstGeom prst="rect">
            <a:avLst/>
          </a:prstGeom>
          <a:noFill/>
        </p:spPr>
      </p:pic>
      <p:pic>
        <p:nvPicPr>
          <p:cNvPr id="10246" name="Picture 6" descr="C:\Documents and Settings\Usuario\Mis documentos\baul de mi abuelita\feriamedellin\DSCN19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17842">
            <a:off x="683568" y="2708920"/>
            <a:ext cx="2808312" cy="3745169"/>
          </a:xfrm>
          <a:prstGeom prst="rect">
            <a:avLst/>
          </a:prstGeom>
          <a:noFill/>
        </p:spPr>
      </p:pic>
      <p:pic>
        <p:nvPicPr>
          <p:cNvPr id="10247" name="Picture 7" descr="C:\Documents and Settings\Usuario\Mis documentos\baul de mi abuelita\feriamedellin\DSCN19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936295">
            <a:off x="4892983" y="3703263"/>
            <a:ext cx="3358122" cy="2518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uario\Mis documentos\baul de mi abuelita\feriamedellin\100NIKON\DSCN2078.JPG"/>
          <p:cNvPicPr>
            <a:picLocks noChangeAspect="1" noChangeArrowheads="1"/>
          </p:cNvPicPr>
          <p:nvPr/>
        </p:nvPicPr>
        <p:blipFill>
          <a:blip r:embed="rId2" cstate="print"/>
          <a:srcRect t="12434"/>
          <a:stretch>
            <a:fillRect/>
          </a:stretch>
        </p:blipFill>
        <p:spPr bwMode="auto">
          <a:xfrm rot="1221923">
            <a:off x="4996867" y="643704"/>
            <a:ext cx="3383771" cy="2221838"/>
          </a:xfrm>
          <a:prstGeom prst="rect">
            <a:avLst/>
          </a:prstGeom>
          <a:noFill/>
        </p:spPr>
      </p:pic>
      <p:pic>
        <p:nvPicPr>
          <p:cNvPr id="11267" name="Picture 3" descr="C:\Documents and Settings\Usuario\Mis documentos\baul de mi abuelita\feriamedellin\100NIKON\DSCN2091.JPG"/>
          <p:cNvPicPr>
            <a:picLocks noChangeAspect="1" noChangeArrowheads="1"/>
          </p:cNvPicPr>
          <p:nvPr/>
        </p:nvPicPr>
        <p:blipFill>
          <a:blip r:embed="rId3" cstate="print"/>
          <a:srcRect l="9305" t="13214"/>
          <a:stretch>
            <a:fillRect/>
          </a:stretch>
        </p:blipFill>
        <p:spPr bwMode="auto">
          <a:xfrm rot="19484814">
            <a:off x="329548" y="3633318"/>
            <a:ext cx="2856206" cy="2049403"/>
          </a:xfrm>
          <a:prstGeom prst="rect">
            <a:avLst/>
          </a:prstGeom>
          <a:noFill/>
        </p:spPr>
      </p:pic>
      <p:pic>
        <p:nvPicPr>
          <p:cNvPr id="11268" name="Picture 4" descr="C:\Documents and Settings\Usuario\Mis documentos\baul de mi abuelita\feriamedellin\100NIKON\DSCN2092.JPG"/>
          <p:cNvPicPr>
            <a:picLocks noChangeAspect="1" noChangeArrowheads="1"/>
          </p:cNvPicPr>
          <p:nvPr/>
        </p:nvPicPr>
        <p:blipFill>
          <a:blip r:embed="rId4" cstate="print"/>
          <a:srcRect t="13844"/>
          <a:stretch>
            <a:fillRect/>
          </a:stretch>
        </p:blipFill>
        <p:spPr bwMode="auto">
          <a:xfrm rot="753854">
            <a:off x="698529" y="740486"/>
            <a:ext cx="2727151" cy="1761855"/>
          </a:xfrm>
          <a:prstGeom prst="rect">
            <a:avLst/>
          </a:prstGeom>
          <a:noFill/>
        </p:spPr>
      </p:pic>
      <p:pic>
        <p:nvPicPr>
          <p:cNvPr id="11269" name="Picture 5" descr="C:\Documents and Settings\Usuario\Mis documentos\baul de mi abuelita\feriamedellin\100NIKON\DSCN2113.JPG"/>
          <p:cNvPicPr>
            <a:picLocks noChangeAspect="1" noChangeArrowheads="1"/>
          </p:cNvPicPr>
          <p:nvPr/>
        </p:nvPicPr>
        <p:blipFill>
          <a:blip r:embed="rId5" cstate="print"/>
          <a:srcRect t="13870" r="-2931"/>
          <a:stretch>
            <a:fillRect/>
          </a:stretch>
        </p:blipFill>
        <p:spPr bwMode="auto">
          <a:xfrm rot="915222">
            <a:off x="5702582" y="4077962"/>
            <a:ext cx="2995414" cy="1879487"/>
          </a:xfrm>
          <a:prstGeom prst="rect">
            <a:avLst/>
          </a:prstGeom>
          <a:noFill/>
        </p:spPr>
      </p:pic>
      <p:pic>
        <p:nvPicPr>
          <p:cNvPr id="11270" name="Picture 6" descr="C:\Documents and Settings\Usuario\Mis documentos\baul de mi abuelita\feriamedellin\100NIKON\DSCN2117.JPG"/>
          <p:cNvPicPr>
            <a:picLocks noChangeAspect="1" noChangeArrowheads="1"/>
          </p:cNvPicPr>
          <p:nvPr/>
        </p:nvPicPr>
        <p:blipFill>
          <a:blip r:embed="rId6" cstate="print"/>
          <a:srcRect t="22581" r="12921"/>
          <a:stretch>
            <a:fillRect/>
          </a:stretch>
        </p:blipFill>
        <p:spPr bwMode="auto">
          <a:xfrm rot="827167">
            <a:off x="3131840" y="4725144"/>
            <a:ext cx="2592288" cy="1728192"/>
          </a:xfrm>
          <a:prstGeom prst="rect">
            <a:avLst/>
          </a:prstGeom>
          <a:noFill/>
        </p:spPr>
      </p:pic>
      <p:pic>
        <p:nvPicPr>
          <p:cNvPr id="11271" name="Picture 7" descr="C:\Documents and Settings\Usuario\Mis documentos\baul de mi abuelita\feriamedellin\100NIKON\DSCN2138.JPG"/>
          <p:cNvPicPr>
            <a:picLocks noChangeAspect="1" noChangeArrowheads="1"/>
          </p:cNvPicPr>
          <p:nvPr/>
        </p:nvPicPr>
        <p:blipFill>
          <a:blip r:embed="rId7" cstate="print"/>
          <a:srcRect t="26768" b="5859"/>
          <a:stretch>
            <a:fillRect/>
          </a:stretch>
        </p:blipFill>
        <p:spPr bwMode="auto">
          <a:xfrm rot="20861258">
            <a:off x="2627784" y="2276872"/>
            <a:ext cx="3278284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ll Users\Documentos\Mis imágenes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000100" y="3429000"/>
            <a:ext cx="79295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200" b="1" i="1" dirty="0" smtClean="0">
                <a:solidFill>
                  <a:schemeClr val="bg2">
                    <a:lumMod val="10000"/>
                  </a:schemeClr>
                </a:solidFill>
                <a:latin typeface="Bradley Hand ITC" pitchFamily="66" charset="0"/>
              </a:rPr>
              <a:t>VEREDA </a:t>
            </a:r>
            <a:r>
              <a:rPr lang="es-ES" sz="3200" b="1" i="1" dirty="0">
                <a:solidFill>
                  <a:schemeClr val="bg2">
                    <a:lumMod val="10000"/>
                  </a:schemeClr>
                </a:solidFill>
                <a:latin typeface="Bradley Hand ITC" pitchFamily="66" charset="0"/>
              </a:rPr>
              <a:t>LA TRINIDAD</a:t>
            </a:r>
          </a:p>
          <a:p>
            <a:pPr>
              <a:defRPr/>
            </a:pPr>
            <a:r>
              <a:rPr lang="es-ES" sz="3200" b="1" i="1" dirty="0">
                <a:solidFill>
                  <a:schemeClr val="bg2">
                    <a:lumMod val="10000"/>
                  </a:schemeClr>
                </a:solidFill>
                <a:latin typeface="Bradley Hand ITC" pitchFamily="66" charset="0"/>
              </a:rPr>
              <a:t>         </a:t>
            </a:r>
            <a:r>
              <a:rPr lang="es-ES" sz="3200" b="1" i="1" dirty="0" smtClean="0">
                <a:solidFill>
                  <a:schemeClr val="bg2">
                    <a:lumMod val="10000"/>
                  </a:schemeClr>
                </a:solidFill>
                <a:latin typeface="Bradley Hand ITC" pitchFamily="66" charset="0"/>
              </a:rPr>
              <a:t>CORREGIMIENTO </a:t>
            </a:r>
            <a:r>
              <a:rPr lang="es-ES" sz="3200" b="1" i="1" dirty="0">
                <a:solidFill>
                  <a:schemeClr val="bg2">
                    <a:lumMod val="10000"/>
                  </a:schemeClr>
                </a:solidFill>
                <a:latin typeface="Bradley Hand ITC" pitchFamily="66" charset="0"/>
              </a:rPr>
              <a:t>PANORAMA</a:t>
            </a:r>
          </a:p>
          <a:p>
            <a:pPr>
              <a:defRPr/>
            </a:pPr>
            <a:r>
              <a:rPr lang="es-ES" sz="3200" b="1" i="1" dirty="0">
                <a:solidFill>
                  <a:schemeClr val="bg2">
                    <a:lumMod val="10000"/>
                  </a:schemeClr>
                </a:solidFill>
                <a:latin typeface="Bradley Hand ITC" pitchFamily="66" charset="0"/>
              </a:rPr>
              <a:t>      </a:t>
            </a:r>
            <a:r>
              <a:rPr lang="es-ES" sz="3200" b="1" i="1" dirty="0" smtClean="0">
                <a:solidFill>
                  <a:schemeClr val="bg2">
                    <a:lumMod val="10000"/>
                  </a:schemeClr>
                </a:solidFill>
                <a:latin typeface="Bradley Hand ITC" pitchFamily="66" charset="0"/>
              </a:rPr>
              <a:t>           MUNICIPIO </a:t>
            </a:r>
            <a:r>
              <a:rPr lang="es-ES" sz="3200" b="1" i="1" dirty="0">
                <a:solidFill>
                  <a:schemeClr val="bg2">
                    <a:lumMod val="10000"/>
                  </a:schemeClr>
                </a:solidFill>
                <a:latin typeface="Bradley Hand ITC" pitchFamily="66" charset="0"/>
              </a:rPr>
              <a:t>DE MANIZALES</a:t>
            </a:r>
          </a:p>
          <a:p>
            <a:pPr algn="r">
              <a:defRPr/>
            </a:pPr>
            <a:r>
              <a:rPr lang="es-ES" sz="3200" b="1" i="1" dirty="0">
                <a:solidFill>
                  <a:schemeClr val="bg2">
                    <a:lumMod val="10000"/>
                  </a:schemeClr>
                </a:solidFill>
                <a:latin typeface="Bradley Hand ITC" pitchFamily="66" charset="0"/>
              </a:rPr>
              <a:t>DEPARTAMENTO DE CALDA</a:t>
            </a:r>
            <a:r>
              <a:rPr lang="es-ES" sz="3600" b="1" i="1" dirty="0">
                <a:solidFill>
                  <a:schemeClr val="bg2">
                    <a:lumMod val="10000"/>
                  </a:schemeClr>
                </a:solidFill>
                <a:latin typeface="Bradley Hand ITC" pitchFamily="66" charset="0"/>
              </a:rPr>
              <a:t>S</a:t>
            </a:r>
            <a:endParaRPr lang="es-ES" sz="3200" b="1" i="1" dirty="0">
              <a:solidFill>
                <a:schemeClr val="bg2">
                  <a:lumMod val="1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411760" y="2636912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600" b="1" dirty="0">
                <a:solidFill>
                  <a:schemeClr val="bg1"/>
                </a:solidFill>
                <a:latin typeface="Jokerman" pitchFamily="82" charset="0"/>
              </a:rPr>
              <a:t>ESTAMOS </a:t>
            </a:r>
            <a:r>
              <a:rPr lang="es-ES" sz="3600" b="1" dirty="0" smtClean="0">
                <a:solidFill>
                  <a:schemeClr val="bg1"/>
                </a:solidFill>
                <a:latin typeface="Jokerman" pitchFamily="82" charset="0"/>
              </a:rPr>
              <a:t> UBICADOS  </a:t>
            </a:r>
            <a:r>
              <a:rPr lang="es-ES" sz="3600" b="1" dirty="0" smtClean="0">
                <a:solidFill>
                  <a:schemeClr val="bg1"/>
                </a:solidFill>
                <a:latin typeface="Bradley Hand ITC" pitchFamily="66" charset="0"/>
              </a:rPr>
              <a:t> </a:t>
            </a:r>
            <a:endParaRPr lang="es-ES" sz="36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5301208"/>
            <a:ext cx="1800201" cy="99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ESCUDO  LA TRINIDAD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661248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0" y="188640"/>
            <a:ext cx="9144000" cy="6455047"/>
            <a:chOff x="2699" y="2704"/>
            <a:chExt cx="1042" cy="908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2925" y="2976"/>
              <a:ext cx="636" cy="636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" name="Group 45"/>
            <p:cNvGrpSpPr>
              <a:grpSpLocks/>
            </p:cNvGrpSpPr>
            <p:nvPr/>
          </p:nvGrpSpPr>
          <p:grpSpPr bwMode="auto">
            <a:xfrm>
              <a:off x="2699" y="2704"/>
              <a:ext cx="1042" cy="454"/>
              <a:chOff x="2699" y="2704"/>
              <a:chExt cx="1042" cy="454"/>
            </a:xfrm>
          </p:grpSpPr>
          <p:sp>
            <p:nvSpPr>
              <p:cNvPr id="7" name="Oval 46"/>
              <p:cNvSpPr>
                <a:spLocks noChangeArrowheads="1"/>
              </p:cNvSpPr>
              <p:nvPr/>
            </p:nvSpPr>
            <p:spPr bwMode="auto">
              <a:xfrm>
                <a:off x="3244" y="2704"/>
                <a:ext cx="226" cy="227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" name="Oval 47"/>
              <p:cNvSpPr>
                <a:spLocks noChangeArrowheads="1"/>
              </p:cNvSpPr>
              <p:nvPr/>
            </p:nvSpPr>
            <p:spPr bwMode="auto">
              <a:xfrm>
                <a:off x="3515" y="2886"/>
                <a:ext cx="226" cy="227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" name="Oval 48"/>
              <p:cNvSpPr>
                <a:spLocks noChangeArrowheads="1"/>
              </p:cNvSpPr>
              <p:nvPr/>
            </p:nvSpPr>
            <p:spPr bwMode="auto">
              <a:xfrm>
                <a:off x="2925" y="2749"/>
                <a:ext cx="226" cy="227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" name="Oval 49"/>
              <p:cNvSpPr>
                <a:spLocks noChangeArrowheads="1"/>
              </p:cNvSpPr>
              <p:nvPr/>
            </p:nvSpPr>
            <p:spPr bwMode="auto">
              <a:xfrm>
                <a:off x="2699" y="2931"/>
                <a:ext cx="226" cy="227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</p:grpSp>
      <p:sp>
        <p:nvSpPr>
          <p:cNvPr id="16" name="15 Rectángulo"/>
          <p:cNvSpPr/>
          <p:nvPr/>
        </p:nvSpPr>
        <p:spPr>
          <a:xfrm>
            <a:off x="1835696" y="3861048"/>
            <a:ext cx="5832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  <a:latin typeface="Jokerman" pitchFamily="82" charset="0"/>
              </a:rPr>
              <a:t>CARACTERIZACIÓN    INSTITUCIONAL </a:t>
            </a:r>
            <a:endParaRPr lang="es-CO" sz="4000" b="1" dirty="0">
              <a:solidFill>
                <a:schemeClr val="bg1"/>
              </a:solidFill>
              <a:latin typeface="Jokerman" pitchFamily="82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23528" y="2204864"/>
            <a:ext cx="14066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MODALIDAD</a:t>
            </a:r>
          </a:p>
          <a:p>
            <a:r>
              <a:rPr lang="es-ES" b="1" dirty="0" smtClean="0"/>
              <a:t>  Académica </a:t>
            </a:r>
            <a:endParaRPr lang="es-CO" dirty="0"/>
          </a:p>
        </p:txBody>
      </p:sp>
      <p:sp>
        <p:nvSpPr>
          <p:cNvPr id="18" name="17 Rectángulo"/>
          <p:cNvSpPr/>
          <p:nvPr/>
        </p:nvSpPr>
        <p:spPr>
          <a:xfrm>
            <a:off x="2123728" y="908720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METODOLOGÍA</a:t>
            </a:r>
          </a:p>
          <a:p>
            <a:r>
              <a:rPr lang="es-ES" b="1" dirty="0" smtClean="0"/>
              <a:t>  Escuela Nueva</a:t>
            </a:r>
            <a:endParaRPr lang="es-CO" dirty="0"/>
          </a:p>
        </p:txBody>
      </p:sp>
      <p:sp>
        <p:nvSpPr>
          <p:cNvPr id="19" name="18 Rectángulo"/>
          <p:cNvSpPr/>
          <p:nvPr/>
        </p:nvSpPr>
        <p:spPr>
          <a:xfrm>
            <a:off x="5004048" y="620688"/>
            <a:ext cx="1518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PEDAGOGÍA </a:t>
            </a:r>
            <a:r>
              <a:rPr lang="es-ES" b="1" dirty="0" smtClean="0"/>
              <a:t>:</a:t>
            </a:r>
          </a:p>
          <a:p>
            <a:r>
              <a:rPr lang="es-ES" b="1" dirty="0" smtClean="0"/>
              <a:t> </a:t>
            </a:r>
            <a:r>
              <a:rPr lang="es-ES" b="1" dirty="0" smtClean="0"/>
              <a:t>     Activa</a:t>
            </a:r>
            <a:endParaRPr lang="es-CO" dirty="0"/>
          </a:p>
        </p:txBody>
      </p:sp>
      <p:sp>
        <p:nvSpPr>
          <p:cNvPr id="20" name="19 Rectángulo"/>
          <p:cNvSpPr/>
          <p:nvPr/>
        </p:nvSpPr>
        <p:spPr>
          <a:xfrm>
            <a:off x="7236296" y="1916832"/>
            <a:ext cx="2195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/>
              <a:t>PROFUNDIZACIÓN            Agropecuaria</a:t>
            </a:r>
            <a:endParaRPr lang="es-CO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uario\Mis documentos\baul de mi abuelita\baul de mi abuelita 3\fotos baul\Nueva carpeta\feria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466725"/>
            <a:ext cx="7900987" cy="592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ll Users\Documentos\Mis imágenes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997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0" y="4149080"/>
            <a:ext cx="9144000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" sz="3600" dirty="0" smtClean="0">
                <a:solidFill>
                  <a:srgbClr val="CC0066"/>
                </a:solidFill>
                <a:latin typeface="Jokerman" pitchFamily="82" charset="0"/>
              </a:rPr>
              <a:t>                          </a:t>
            </a:r>
            <a:r>
              <a:rPr lang="es-ES" sz="2800" dirty="0" smtClean="0">
                <a:solidFill>
                  <a:srgbClr val="0070C0"/>
                </a:solidFill>
                <a:latin typeface="Jokerman" pitchFamily="82" charset="0"/>
              </a:rPr>
              <a:t>Proyecto </a:t>
            </a:r>
            <a:r>
              <a:rPr lang="es-ES" sz="2800" dirty="0" smtClean="0">
                <a:solidFill>
                  <a:srgbClr val="0070C0"/>
                </a:solidFill>
                <a:latin typeface="Jokerman" pitchFamily="82" charset="0"/>
              </a:rPr>
              <a:t>colaborativo </a:t>
            </a:r>
            <a:endParaRPr lang="es-ES" sz="2800" dirty="0" smtClean="0">
              <a:solidFill>
                <a:srgbClr val="0070C0"/>
              </a:solidFill>
              <a:latin typeface="Jokerman" pitchFamily="8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s-ES" sz="2800" dirty="0" smtClean="0">
                <a:solidFill>
                  <a:srgbClr val="0070C0"/>
                </a:solidFill>
                <a:latin typeface="Jokerman" pitchFamily="82" charset="0"/>
              </a:rPr>
              <a:t> </a:t>
            </a:r>
            <a:r>
              <a:rPr lang="es-ES" sz="2800" dirty="0" smtClean="0">
                <a:solidFill>
                  <a:srgbClr val="0070C0"/>
                </a:solidFill>
                <a:latin typeface="Jokerman" pitchFamily="82" charset="0"/>
              </a:rPr>
              <a:t>                                                        </a:t>
            </a:r>
            <a:r>
              <a:rPr lang="es-ES" sz="2800" dirty="0" smtClean="0">
                <a:solidFill>
                  <a:srgbClr val="0070C0"/>
                </a:solidFill>
                <a:latin typeface="Jokerman" pitchFamily="82" charset="0"/>
              </a:rPr>
              <a:t>investigación - acción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79512" y="49411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" sz="5400" dirty="0" smtClean="0">
                <a:solidFill>
                  <a:srgbClr val="CC0066"/>
                </a:solidFill>
                <a:latin typeface="Jokerman" pitchFamily="82" charset="0"/>
              </a:rPr>
              <a:t>EL BAÚL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446333" y="5661248"/>
            <a:ext cx="66976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CC0066"/>
                </a:solidFill>
                <a:latin typeface="Jokerman" pitchFamily="82" charset="0"/>
              </a:rPr>
              <a:t> </a:t>
            </a:r>
            <a:r>
              <a:rPr lang="es-ES" sz="6000" dirty="0" smtClean="0">
                <a:solidFill>
                  <a:srgbClr val="CC0066"/>
                </a:solidFill>
                <a:latin typeface="Jokerman" pitchFamily="82" charset="0"/>
              </a:rPr>
              <a:t>DE MI ABUELITA</a:t>
            </a:r>
            <a:endParaRPr lang="es-CO" dirty="0"/>
          </a:p>
        </p:txBody>
      </p:sp>
      <p:pic>
        <p:nvPicPr>
          <p:cNvPr id="13315" name="Picture 3" descr="C:\Documents and Settings\Usuario\Mis documentos\baul de mi abuelita\IMG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772816"/>
            <a:ext cx="1536047" cy="1152128"/>
          </a:xfrm>
          <a:prstGeom prst="rect">
            <a:avLst/>
          </a:prstGeom>
          <a:noFill/>
        </p:spPr>
      </p:pic>
      <p:pic>
        <p:nvPicPr>
          <p:cNvPr id="13316" name="Picture 4" descr="C:\Documents and Settings\Usuario\Mis documentos\baul de mi abuelita\FOTOS\colegio lili (518).jpg"/>
          <p:cNvPicPr>
            <a:picLocks noChangeAspect="1" noChangeArrowheads="1"/>
          </p:cNvPicPr>
          <p:nvPr/>
        </p:nvPicPr>
        <p:blipFill>
          <a:blip r:embed="rId4" cstate="print"/>
          <a:srcRect l="23484" r="19840"/>
          <a:stretch>
            <a:fillRect/>
          </a:stretch>
        </p:blipFill>
        <p:spPr bwMode="auto">
          <a:xfrm>
            <a:off x="395536" y="1268760"/>
            <a:ext cx="1368152" cy="1810147"/>
          </a:xfrm>
          <a:prstGeom prst="rect">
            <a:avLst/>
          </a:prstGeom>
          <a:noFill/>
        </p:spPr>
      </p:pic>
      <p:pic>
        <p:nvPicPr>
          <p:cNvPr id="13317" name="Picture 5" descr="C:\Documents and Settings\Usuario\Mis documentos\baul de mi abuelita\FOTOS\colegio lili (17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268760"/>
            <a:ext cx="1187893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0" y="188640"/>
            <a:ext cx="9144000" cy="6455047"/>
            <a:chOff x="2699" y="2704"/>
            <a:chExt cx="1042" cy="908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2925" y="2976"/>
              <a:ext cx="636" cy="636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6" name="Group 45"/>
            <p:cNvGrpSpPr>
              <a:grpSpLocks/>
            </p:cNvGrpSpPr>
            <p:nvPr/>
          </p:nvGrpSpPr>
          <p:grpSpPr bwMode="auto">
            <a:xfrm>
              <a:off x="2699" y="2704"/>
              <a:ext cx="1042" cy="454"/>
              <a:chOff x="2699" y="2704"/>
              <a:chExt cx="1042" cy="454"/>
            </a:xfrm>
          </p:grpSpPr>
          <p:sp>
            <p:nvSpPr>
              <p:cNvPr id="7" name="Oval 46"/>
              <p:cNvSpPr>
                <a:spLocks noChangeArrowheads="1"/>
              </p:cNvSpPr>
              <p:nvPr/>
            </p:nvSpPr>
            <p:spPr bwMode="auto">
              <a:xfrm>
                <a:off x="3244" y="2704"/>
                <a:ext cx="226" cy="227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" name="Oval 47"/>
              <p:cNvSpPr>
                <a:spLocks noChangeArrowheads="1"/>
              </p:cNvSpPr>
              <p:nvPr/>
            </p:nvSpPr>
            <p:spPr bwMode="auto">
              <a:xfrm>
                <a:off x="3515" y="2886"/>
                <a:ext cx="226" cy="227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" name="Oval 48"/>
              <p:cNvSpPr>
                <a:spLocks noChangeArrowheads="1"/>
              </p:cNvSpPr>
              <p:nvPr/>
            </p:nvSpPr>
            <p:spPr bwMode="auto">
              <a:xfrm>
                <a:off x="2925" y="2749"/>
                <a:ext cx="226" cy="227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" name="Oval 49"/>
              <p:cNvSpPr>
                <a:spLocks noChangeArrowheads="1"/>
              </p:cNvSpPr>
              <p:nvPr/>
            </p:nvSpPr>
            <p:spPr bwMode="auto">
              <a:xfrm>
                <a:off x="2699" y="2931"/>
                <a:ext cx="226" cy="227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</p:grpSp>
      <p:sp>
        <p:nvSpPr>
          <p:cNvPr id="11" name="10 Rectángulo"/>
          <p:cNvSpPr/>
          <p:nvPr/>
        </p:nvSpPr>
        <p:spPr>
          <a:xfrm>
            <a:off x="2483768" y="2564904"/>
            <a:ext cx="468052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300" dirty="0" smtClean="0">
                <a:latin typeface="Kristen ITC" pitchFamily="66" charset="0"/>
              </a:rPr>
              <a:t>Es </a:t>
            </a:r>
            <a:r>
              <a:rPr lang="es-ES" sz="2300" dirty="0" smtClean="0">
                <a:latin typeface="Kristen ITC" pitchFamily="66" charset="0"/>
              </a:rPr>
              <a:t>un proyecto </a:t>
            </a:r>
            <a:endParaRPr lang="es-ES" sz="2300" dirty="0" smtClean="0">
              <a:latin typeface="Kristen ITC" pitchFamily="66" charset="0"/>
            </a:endParaRPr>
          </a:p>
          <a:p>
            <a:pPr algn="ctr"/>
            <a:r>
              <a:rPr lang="es-ES" sz="2300" dirty="0" smtClean="0">
                <a:latin typeface="Kristen ITC" pitchFamily="66" charset="0"/>
              </a:rPr>
              <a:t>colaborativo de </a:t>
            </a:r>
            <a:r>
              <a:rPr lang="es-ES" sz="2300" dirty="0" smtClean="0">
                <a:latin typeface="Kristen ITC" pitchFamily="66" charset="0"/>
              </a:rPr>
              <a:t>la institución, que se fundamenta en la recuperación de las tradiciones orales a través del manejo de las plantas medicinales que la comunidad nos aporta para nuestro </a:t>
            </a:r>
            <a:r>
              <a:rPr lang="es-ES" sz="2300" dirty="0" smtClean="0">
                <a:latin typeface="Kristen ITC" pitchFamily="66" charset="0"/>
              </a:rPr>
              <a:t>beneficio</a:t>
            </a:r>
          </a:p>
          <a:p>
            <a:pPr algn="ctr"/>
            <a:r>
              <a:rPr lang="es-ES" sz="2300" dirty="0" smtClean="0">
                <a:latin typeface="Kristen ITC" pitchFamily="66" charset="0"/>
              </a:rPr>
              <a:t> </a:t>
            </a:r>
            <a:r>
              <a:rPr lang="es-ES" sz="2300" dirty="0" smtClean="0">
                <a:latin typeface="Kristen ITC" pitchFamily="66" charset="0"/>
              </a:rPr>
              <a:t>y el de los demás.</a:t>
            </a:r>
            <a:endParaRPr lang="es-CO" sz="2300" dirty="0">
              <a:latin typeface="Kristen ITC" pitchFamily="66" charset="0"/>
            </a:endParaRPr>
          </a:p>
        </p:txBody>
      </p:sp>
      <p:pic>
        <p:nvPicPr>
          <p:cNvPr id="3074" name="Picture 2" descr="C:\Documents and Settings\Usuario\Mis documentos\baul de mi abuelita\baul de mi abuelita 3\DSC01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1296144" cy="1096737"/>
          </a:xfrm>
          <a:prstGeom prst="rect">
            <a:avLst/>
          </a:prstGeom>
          <a:noFill/>
        </p:spPr>
      </p:pic>
      <p:pic>
        <p:nvPicPr>
          <p:cNvPr id="13" name="Picture 2" descr="C:\Documents and Settings\Usuario\Mis documentos\baul de mi abuelita\baul de mi abuelita 3\DSCN1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764704"/>
            <a:ext cx="1368152" cy="1025908"/>
          </a:xfrm>
          <a:prstGeom prst="rect">
            <a:avLst/>
          </a:prstGeom>
          <a:noFill/>
        </p:spPr>
      </p:pic>
      <p:pic>
        <p:nvPicPr>
          <p:cNvPr id="14" name="Picture 3" descr="C:\Documents and Settings\Usuario\Mis documentos\baul de mi abuelita\baul de mi abuelita 3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76672"/>
            <a:ext cx="1440160" cy="1080217"/>
          </a:xfrm>
          <a:prstGeom prst="rect">
            <a:avLst/>
          </a:prstGeom>
          <a:noFill/>
        </p:spPr>
      </p:pic>
      <p:pic>
        <p:nvPicPr>
          <p:cNvPr id="15" name="Picture 4" descr="C:\Documents and Settings\Usuario\Mis documentos\baul de mi abuelita\baul de mi abuelita 3\fotos baul\baul\DSCN12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1772816"/>
            <a:ext cx="1368152" cy="1025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635896" y="692696"/>
            <a:ext cx="32303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0" b="1" dirty="0" smtClean="0">
                <a:solidFill>
                  <a:srgbClr val="FF33CC"/>
                </a:solidFill>
                <a:latin typeface="Kristen ITC" pitchFamily="66" charset="0"/>
              </a:rPr>
              <a:t>Historia</a:t>
            </a:r>
            <a:endParaRPr lang="es-CO" sz="6000" b="1" dirty="0">
              <a:latin typeface="Kristen ITC" pitchFamily="66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95536" y="2060848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>
                <a:latin typeface="Kristen ITC" pitchFamily="66" charset="0"/>
              </a:rPr>
              <a:t>surgió en el año 2005, con la ayuda de la docente Aida Marín y la madre de familia Martha Ramírez, que nos ayudaron a recolectar plantas medicinales del entorno, con lo cual pudimos cultivarlas en un pequeño lote de la </a:t>
            </a:r>
            <a:r>
              <a:rPr lang="es-ES" sz="3200" dirty="0" smtClean="0">
                <a:latin typeface="Kristen ITC" pitchFamily="66" charset="0"/>
              </a:rPr>
              <a:t>institución</a:t>
            </a:r>
            <a:r>
              <a:rPr lang="es-ES" sz="3200" dirty="0" smtClean="0">
                <a:latin typeface="Kristen ITC" pitchFamily="66" charset="0"/>
              </a:rPr>
              <a:t> </a:t>
            </a:r>
            <a:r>
              <a:rPr lang="es-ES" sz="3200" dirty="0" smtClean="0">
                <a:latin typeface="Kristen ITC" pitchFamily="66" charset="0"/>
              </a:rPr>
              <a:t>y desde entonces se ha trabajado en toda la institución</a:t>
            </a:r>
            <a:r>
              <a:rPr lang="es-ES" sz="2800" dirty="0" smtClean="0">
                <a:latin typeface="Kristen ITC" pitchFamily="66" charset="0"/>
              </a:rPr>
              <a:t>. </a:t>
            </a:r>
            <a:endParaRPr lang="es-CO" sz="2800" dirty="0"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692696"/>
            <a:ext cx="74270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b="1" dirty="0" smtClean="0">
                <a:solidFill>
                  <a:srgbClr val="FF3399"/>
                </a:solidFill>
                <a:latin typeface="Kristen ITC" pitchFamily="66" charset="0"/>
              </a:rPr>
              <a:t>OBJETIVO </a:t>
            </a:r>
            <a:r>
              <a:rPr lang="es-ES" sz="4800" b="1" dirty="0" smtClean="0">
                <a:solidFill>
                  <a:srgbClr val="FF3399"/>
                </a:solidFill>
                <a:latin typeface="Kristen ITC" pitchFamily="66" charset="0"/>
              </a:rPr>
              <a:t> GENERAL</a:t>
            </a:r>
            <a:endParaRPr lang="es-CO" sz="4800" b="1" dirty="0">
              <a:solidFill>
                <a:srgbClr val="FF3399"/>
              </a:solidFill>
              <a:latin typeface="Kristen ITC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27584" y="2276872"/>
            <a:ext cx="79208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Kristen ITC" pitchFamily="66" charset="0"/>
                <a:cs typeface="Tahoma" pitchFamily="34" charset="0"/>
              </a:rPr>
              <a:t>Recuperar y transmitir </a:t>
            </a:r>
            <a:r>
              <a:rPr lang="es-ES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Kristen ITC" pitchFamily="66" charset="0"/>
                <a:cs typeface="Tahoma" pitchFamily="34" charset="0"/>
              </a:rPr>
              <a:t>a la comunidad las tradiciones orales </a:t>
            </a:r>
            <a:r>
              <a:rPr lang="es-ES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Kristen ITC" pitchFamily="66" charset="0"/>
                <a:cs typeface="Tahoma" pitchFamily="34" charset="0"/>
              </a:rPr>
              <a:t>de las plantas medicinales que </a:t>
            </a:r>
            <a:r>
              <a:rPr lang="es-ES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Kristen ITC" pitchFamily="66" charset="0"/>
                <a:cs typeface="Tahoma" pitchFamily="34" charset="0"/>
              </a:rPr>
              <a:t>han pasado de generación en generación.</a:t>
            </a:r>
            <a:endParaRPr lang="es-ES" sz="4000" dirty="0">
              <a:solidFill>
                <a:schemeClr val="accent4">
                  <a:lumMod val="40000"/>
                  <a:lumOff val="60000"/>
                </a:schemeClr>
              </a:solidFill>
              <a:latin typeface="Kristen ITC" pitchFamily="66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457200" y="1600200"/>
            <a:ext cx="8686800" cy="4525963"/>
          </a:xfrm>
          <a:prstGeom prst="rect">
            <a:avLst/>
          </a:prstGeom>
        </p:spPr>
        <p:txBody>
          <a:bodyPr/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Mead Bold" pitchFamily="2" charset="0"/>
                <a:ea typeface="+mn-ea"/>
                <a:cs typeface="+mn-cs"/>
              </a:rPr>
              <a:t>  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Kristen ITC" pitchFamily="66" charset="0"/>
              </a:rPr>
              <a:t>Aprender a valorar los recursos naturales.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Kristen ITC" pitchFamily="66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Kristen ITC" pitchFamily="66" charset="0"/>
              </a:rPr>
              <a:t>  Recoger la tradición de nuestros campesinos.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Kristen ITC" pitchFamily="66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Kristen ITC" pitchFamily="66" charset="0"/>
              </a:rPr>
              <a:t>  Conocer la historia e importancia de las plantas medicinales.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467544" y="476672"/>
            <a:ext cx="8229600" cy="72008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OBJETIVO   ESPECÍFICOS</a:t>
            </a:r>
            <a:endParaRPr kumimoji="0" lang="es-ES" sz="6000" b="1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180</TotalTime>
  <Words>315</Words>
  <Application>Microsoft Office PowerPoint</Application>
  <PresentationFormat>Presentación en pantalla (4:3)</PresentationFormat>
  <Paragraphs>62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Módulo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24</cp:revision>
  <dcterms:created xsi:type="dcterms:W3CDTF">2009-08-07T16:38:58Z</dcterms:created>
  <dcterms:modified xsi:type="dcterms:W3CDTF">2011-08-18T23:23:56Z</dcterms:modified>
</cp:coreProperties>
</file>